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9"/>
  </p:notesMasterIdLst>
  <p:handoutMasterIdLst>
    <p:handoutMasterId r:id="rId20"/>
  </p:handoutMasterIdLst>
  <p:sldIdLst>
    <p:sldId id="258" r:id="rId2"/>
    <p:sldId id="264" r:id="rId3"/>
    <p:sldId id="275" r:id="rId4"/>
    <p:sldId id="276" r:id="rId5"/>
    <p:sldId id="290" r:id="rId6"/>
    <p:sldId id="277" r:id="rId7"/>
    <p:sldId id="279" r:id="rId8"/>
    <p:sldId id="291" r:id="rId9"/>
    <p:sldId id="283" r:id="rId10"/>
    <p:sldId id="284" r:id="rId11"/>
    <p:sldId id="292" r:id="rId12"/>
    <p:sldId id="285" r:id="rId13"/>
    <p:sldId id="286" r:id="rId14"/>
    <p:sldId id="287" r:id="rId15"/>
    <p:sldId id="288" r:id="rId16"/>
    <p:sldId id="289" r:id="rId17"/>
    <p:sldId id="267" r:id="rId18"/>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Twinkl" panose="020B0604020202020204" charset="0"/>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4794"/>
    <a:srgbClr val="DE1E5A"/>
    <a:srgbClr val="85BD33"/>
    <a:srgbClr val="F08215"/>
    <a:srgbClr val="E5C800"/>
    <a:srgbClr val="00A8E7"/>
    <a:srgbClr val="4DB1E3"/>
    <a:srgbClr val="8C368C"/>
    <a:srgbClr val="18A0DB"/>
    <a:srgbClr val="BC01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4343" autoAdjust="0"/>
  </p:normalViewPr>
  <p:slideViewPr>
    <p:cSldViewPr snapToGrid="0" showGuides="1">
      <p:cViewPr varScale="1">
        <p:scale>
          <a:sx n="80" d="100"/>
          <a:sy n="80" d="100"/>
        </p:scale>
        <p:origin x="1098" y="8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27/08/2020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27/08/2020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4.jpeg"/><Relationship Id="rId1" Type="http://schemas.openxmlformats.org/officeDocument/2006/relationships/slideLayout" Target="../slideLayouts/slideLayout3.xml"/><Relationship Id="rId6" Type="http://schemas.openxmlformats.org/officeDocument/2006/relationships/image" Target="../media/image37.jpg"/><Relationship Id="rId5" Type="http://schemas.openxmlformats.org/officeDocument/2006/relationships/image" Target="../media/image36.jpe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40.jpg"/><Relationship Id="rId5" Type="http://schemas.openxmlformats.org/officeDocument/2006/relationships/image" Target="../media/image39.jpeg"/><Relationship Id="rId4" Type="http://schemas.openxmlformats.org/officeDocument/2006/relationships/image" Target="../media/image38.jp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3.jp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42.jpeg"/><Relationship Id="rId5" Type="http://schemas.openxmlformats.org/officeDocument/2006/relationships/image" Target="../media/image39.jpeg"/><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3.xml"/><Relationship Id="rId5" Type="http://schemas.openxmlformats.org/officeDocument/2006/relationships/image" Target="../media/image24.gif"/><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8514" y="1946365"/>
            <a:ext cx="3683725" cy="646331"/>
          </a:xfrm>
          <a:prstGeom prst="rect">
            <a:avLst/>
          </a:prstGeom>
          <a:solidFill>
            <a:schemeClr val="bg1"/>
          </a:solidFill>
        </p:spPr>
        <p:txBody>
          <a:bodyPr wrap="square" rtlCol="0">
            <a:spAutoFit/>
          </a:bodyPr>
          <a:lstStyle/>
          <a:p>
            <a:pPr algn="ctr"/>
            <a:r>
              <a:rPr lang="en-GB" b="1" dirty="0" smtClean="0"/>
              <a:t>A day in P1</a:t>
            </a:r>
          </a:p>
          <a:p>
            <a:endParaRPr lang="en-GB" dirty="0"/>
          </a:p>
        </p:txBody>
      </p:sp>
    </p:spTree>
    <p:extLst>
      <p:ext uri="{BB962C8B-B14F-4D97-AF65-F5344CB8AC3E}">
        <p14:creationId xmlns:p14="http://schemas.microsoft.com/office/powerpoint/2010/main" val="2211886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457" y="4059241"/>
            <a:ext cx="1700410" cy="2002892"/>
          </a:xfrm>
          <a:prstGeom prst="rect">
            <a:avLst/>
          </a:prstGeom>
        </p:spPr>
      </p:pic>
      <p:sp>
        <p:nvSpPr>
          <p:cNvPr id="4" name="Rounded Rectangular Callout 3"/>
          <p:cNvSpPr/>
          <p:nvPr/>
        </p:nvSpPr>
        <p:spPr>
          <a:xfrm>
            <a:off x="733062" y="702732"/>
            <a:ext cx="4313071" cy="2777068"/>
          </a:xfrm>
          <a:prstGeom prst="wedgeRoundRectCallout">
            <a:avLst>
              <a:gd name="adj1" fmla="val -22499"/>
              <a:gd name="adj2" fmla="val 61825"/>
              <a:gd name="adj3" fmla="val 16667"/>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After our morning </a:t>
            </a:r>
            <a:r>
              <a:rPr lang="en-GB" sz="1600" dirty="0" smtClean="0">
                <a:solidFill>
                  <a:schemeClr val="tx1"/>
                </a:solidFill>
              </a:rPr>
              <a:t>play </a:t>
            </a:r>
            <a:r>
              <a:rPr lang="en-GB" sz="1600" dirty="0">
                <a:solidFill>
                  <a:schemeClr val="tx1"/>
                </a:solidFill>
              </a:rPr>
              <a:t>time, it is lunchtime.</a:t>
            </a:r>
          </a:p>
          <a:p>
            <a:pPr algn="ctr"/>
            <a:endParaRPr lang="en-GB" sz="1600" dirty="0">
              <a:solidFill>
                <a:schemeClr val="tx1"/>
              </a:solidFill>
            </a:endParaRPr>
          </a:p>
          <a:p>
            <a:pPr algn="ctr"/>
            <a:r>
              <a:rPr lang="en-GB" sz="1600" dirty="0">
                <a:solidFill>
                  <a:schemeClr val="tx1"/>
                </a:solidFill>
              </a:rPr>
              <a:t>There are lots of people to help you at </a:t>
            </a:r>
            <a:r>
              <a:rPr lang="en-GB" sz="1600" dirty="0" smtClean="0">
                <a:solidFill>
                  <a:schemeClr val="tx1"/>
                </a:solidFill>
              </a:rPr>
              <a:t>lunchtime.</a:t>
            </a:r>
          </a:p>
          <a:p>
            <a:pPr algn="ctr"/>
            <a:endParaRPr lang="en-GB" sz="1600" dirty="0">
              <a:solidFill>
                <a:schemeClr val="tx1"/>
              </a:solidFill>
            </a:endParaRPr>
          </a:p>
          <a:p>
            <a:pPr algn="ctr"/>
            <a:r>
              <a:rPr lang="en-GB" sz="1600" dirty="0" smtClean="0">
                <a:solidFill>
                  <a:schemeClr val="tx1"/>
                </a:solidFill>
              </a:rPr>
              <a:t>We will be eating our packed lunches or school dinners in our classroom.  After that we will go outside to play.  Sometimes it is too wet to go outside and we stay indoors.  </a:t>
            </a:r>
            <a:endParaRPr lang="en-GB" sz="1600"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9049" y="1612900"/>
            <a:ext cx="3169911" cy="37338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55902" b="63648"/>
          <a:stretch/>
        </p:blipFill>
        <p:spPr>
          <a:xfrm>
            <a:off x="7582160" y="1227285"/>
            <a:ext cx="1361000" cy="957709"/>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58449" r="57693"/>
          <a:stretch/>
        </p:blipFill>
        <p:spPr>
          <a:xfrm>
            <a:off x="4744849" y="4594929"/>
            <a:ext cx="1305708" cy="1094670"/>
          </a:xfrm>
          <a:prstGeom prst="rect">
            <a:avLst/>
          </a:prstGeom>
        </p:spPr>
      </p:pic>
      <p:sp>
        <p:nvSpPr>
          <p:cNvPr id="7" name="TextBox 6">
            <a:extLst>
              <a:ext uri="{FF2B5EF4-FFF2-40B4-BE49-F238E27FC236}">
                <a16:creationId xmlns:a16="http://schemas.microsoft.com/office/drawing/2014/main" id="{61371750-D868-4708-867C-DB4EFAE30C3B}"/>
              </a:ext>
            </a:extLst>
          </p:cNvPr>
          <p:cNvSpPr txBox="1"/>
          <p:nvPr/>
        </p:nvSpPr>
        <p:spPr>
          <a:xfrm>
            <a:off x="877529" y="4322616"/>
            <a:ext cx="1438266" cy="1200329"/>
          </a:xfrm>
          <a:prstGeom prst="rect">
            <a:avLst/>
          </a:prstGeom>
          <a:noFill/>
          <a:ln>
            <a:noFill/>
          </a:ln>
        </p:spPr>
        <p:txBody>
          <a:bodyPr wrap="square" rtlCol="0">
            <a:spAutoFit/>
          </a:bodyPr>
          <a:lstStyle/>
          <a:p>
            <a:pPr algn="ctr"/>
            <a:r>
              <a:rPr lang="en-GB" dirty="0"/>
              <a:t>Insert a photo of yourself here.</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20572" t="8095"/>
          <a:stretch/>
        </p:blipFill>
        <p:spPr>
          <a:xfrm rot="5400000">
            <a:off x="906968" y="4307622"/>
            <a:ext cx="1379387" cy="1197041"/>
          </a:xfrm>
          <a:prstGeom prst="rect">
            <a:avLst/>
          </a:prstGeom>
        </p:spPr>
      </p:pic>
      <p:pic>
        <p:nvPicPr>
          <p:cNvPr id="6" name="Picture 5" descr="Best of the Blogs #37: Sound of the Summer – Senedd Hom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7090" y="1878141"/>
            <a:ext cx="2240280" cy="1097280"/>
          </a:xfrm>
          <a:prstGeom prst="rect">
            <a:avLst/>
          </a:prstGeom>
        </p:spPr>
      </p:pic>
      <p:pic>
        <p:nvPicPr>
          <p:cNvPr id="11" name="Picture 10" descr="Lunch Box PNG Transparent Images | PNG All"/>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17663" y="2987243"/>
            <a:ext cx="2093449" cy="1708254"/>
          </a:xfrm>
          <a:prstGeom prst="rect">
            <a:avLst/>
          </a:prstGeom>
        </p:spPr>
      </p:pic>
    </p:spTree>
    <p:extLst>
      <p:ext uri="{BB962C8B-B14F-4D97-AF65-F5344CB8AC3E}">
        <p14:creationId xmlns:p14="http://schemas.microsoft.com/office/powerpoint/2010/main" val="1310241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is the bathroom?</a:t>
            </a:r>
            <a:endParaRPr lang="en-GB" dirty="0"/>
          </a:p>
        </p:txBody>
      </p:sp>
      <p:sp>
        <p:nvSpPr>
          <p:cNvPr id="3" name="TextBox 2"/>
          <p:cNvSpPr txBox="1"/>
          <p:nvPr/>
        </p:nvSpPr>
        <p:spPr>
          <a:xfrm>
            <a:off x="3421712" y="4456889"/>
            <a:ext cx="5255561" cy="1754326"/>
          </a:xfrm>
          <a:prstGeom prst="rect">
            <a:avLst/>
          </a:prstGeom>
          <a:noFill/>
        </p:spPr>
        <p:txBody>
          <a:bodyPr wrap="square" rtlCol="0">
            <a:spAutoFit/>
          </a:bodyPr>
          <a:lstStyle/>
          <a:p>
            <a:r>
              <a:rPr lang="en-GB" dirty="0" smtClean="0"/>
              <a:t>A grown up from your class bubble will take you down the corridor to the bathroom and wait for you to come out.  The P1 girls and boys have their own toilets and sink.</a:t>
            </a:r>
          </a:p>
          <a:p>
            <a:r>
              <a:rPr lang="en-GB" dirty="0" smtClean="0"/>
              <a:t>Pam and Sid were very brave and washed their hands very well!</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16495" y="1581977"/>
            <a:ext cx="2029320" cy="151572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15130" y="3822110"/>
            <a:ext cx="2735229" cy="20429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476342" y="1894871"/>
            <a:ext cx="2612840" cy="195156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088326" y="1897620"/>
            <a:ext cx="2634561" cy="1967789"/>
          </a:xfrm>
          <a:prstGeom prst="rect">
            <a:avLst/>
          </a:prstGeom>
        </p:spPr>
      </p:pic>
    </p:spTree>
    <p:extLst>
      <p:ext uri="{BB962C8B-B14F-4D97-AF65-F5344CB8AC3E}">
        <p14:creationId xmlns:p14="http://schemas.microsoft.com/office/powerpoint/2010/main" val="1403687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457" y="4059241"/>
            <a:ext cx="1700410" cy="2002892"/>
          </a:xfrm>
          <a:prstGeom prst="rect">
            <a:avLst/>
          </a:prstGeom>
        </p:spPr>
      </p:pic>
      <p:sp>
        <p:nvSpPr>
          <p:cNvPr id="4" name="Rounded Rectangular Callout 3"/>
          <p:cNvSpPr/>
          <p:nvPr/>
        </p:nvSpPr>
        <p:spPr>
          <a:xfrm>
            <a:off x="733062" y="702732"/>
            <a:ext cx="4313071" cy="2777068"/>
          </a:xfrm>
          <a:prstGeom prst="wedgeRoundRectCallout">
            <a:avLst>
              <a:gd name="adj1" fmla="val -22499"/>
              <a:gd name="adj2" fmla="val 61825"/>
              <a:gd name="adj3" fmla="val 16667"/>
            </a:avLst>
          </a:prstGeom>
          <a:solidFill>
            <a:schemeClr val="bg1"/>
          </a:solidFill>
          <a:ln w="28575">
            <a:solidFill>
              <a:srgbClr val="E5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After lunch, we </a:t>
            </a:r>
            <a:r>
              <a:rPr lang="en-GB" dirty="0" smtClean="0">
                <a:solidFill>
                  <a:schemeClr val="tx1"/>
                </a:solidFill>
              </a:rPr>
              <a:t>will wash our hands and then </a:t>
            </a:r>
            <a:r>
              <a:rPr lang="en-GB" dirty="0">
                <a:solidFill>
                  <a:schemeClr val="tx1"/>
                </a:solidFill>
              </a:rPr>
              <a:t>do the afternoon </a:t>
            </a:r>
            <a:r>
              <a:rPr lang="en-GB" dirty="0" smtClean="0">
                <a:solidFill>
                  <a:schemeClr val="tx1"/>
                </a:solidFill>
              </a:rPr>
              <a:t>register.  We get ready for our afternoon learning time.</a:t>
            </a:r>
          </a:p>
          <a:p>
            <a:pPr algn="ctr"/>
            <a:endParaRPr lang="en-GB"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9049" y="1612900"/>
            <a:ext cx="3169911" cy="37338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55902" b="63648"/>
          <a:stretch/>
        </p:blipFill>
        <p:spPr>
          <a:xfrm>
            <a:off x="7582160" y="1227285"/>
            <a:ext cx="1361000" cy="957709"/>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58449" r="57693"/>
          <a:stretch/>
        </p:blipFill>
        <p:spPr>
          <a:xfrm>
            <a:off x="4744849" y="4594929"/>
            <a:ext cx="1305708" cy="1094670"/>
          </a:xfrm>
          <a:prstGeom prst="rect">
            <a:avLst/>
          </a:prstGeom>
        </p:spPr>
      </p:pic>
      <p:sp>
        <p:nvSpPr>
          <p:cNvPr id="7" name="TextBox 6">
            <a:extLst>
              <a:ext uri="{FF2B5EF4-FFF2-40B4-BE49-F238E27FC236}">
                <a16:creationId xmlns:a16="http://schemas.microsoft.com/office/drawing/2014/main" id="{61371750-D868-4708-867C-DB4EFAE30C3B}"/>
              </a:ext>
            </a:extLst>
          </p:cNvPr>
          <p:cNvSpPr txBox="1"/>
          <p:nvPr/>
        </p:nvSpPr>
        <p:spPr>
          <a:xfrm>
            <a:off x="877529" y="4322616"/>
            <a:ext cx="1438266" cy="1200329"/>
          </a:xfrm>
          <a:prstGeom prst="rect">
            <a:avLst/>
          </a:prstGeom>
          <a:noFill/>
          <a:ln>
            <a:noFill/>
          </a:ln>
        </p:spPr>
        <p:txBody>
          <a:bodyPr wrap="square" rtlCol="0">
            <a:spAutoFit/>
          </a:bodyPr>
          <a:lstStyle/>
          <a:p>
            <a:pPr algn="ctr"/>
            <a:r>
              <a:rPr lang="en-GB" dirty="0"/>
              <a:t>Insert a photo of yourself here.</a:t>
            </a:r>
          </a:p>
        </p:txBody>
      </p:sp>
      <p:sp>
        <p:nvSpPr>
          <p:cNvPr id="9" name="TextBox 8">
            <a:extLst>
              <a:ext uri="{FF2B5EF4-FFF2-40B4-BE49-F238E27FC236}">
                <a16:creationId xmlns:a16="http://schemas.microsoft.com/office/drawing/2014/main" id="{EFCAF59E-F1BF-4A37-9E13-B03EA655BCDB}"/>
              </a:ext>
            </a:extLst>
          </p:cNvPr>
          <p:cNvSpPr txBox="1"/>
          <p:nvPr/>
        </p:nvSpPr>
        <p:spPr>
          <a:xfrm>
            <a:off x="5874680" y="2881104"/>
            <a:ext cx="1938648" cy="646331"/>
          </a:xfrm>
          <a:prstGeom prst="rect">
            <a:avLst/>
          </a:prstGeom>
          <a:noFill/>
          <a:ln>
            <a:noFill/>
          </a:ln>
        </p:spPr>
        <p:txBody>
          <a:bodyPr wrap="square" rtlCol="0">
            <a:spAutoFit/>
          </a:bodyPr>
          <a:lstStyle/>
          <a:p>
            <a:pPr algn="ctr"/>
            <a:r>
              <a:rPr lang="en-GB" dirty="0"/>
              <a:t>Insert a photo of song time.</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7129" y="2493199"/>
            <a:ext cx="2233749" cy="1626914"/>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20572" t="8095"/>
          <a:stretch/>
        </p:blipFill>
        <p:spPr>
          <a:xfrm rot="5400000">
            <a:off x="906968" y="4307622"/>
            <a:ext cx="1379387" cy="1197041"/>
          </a:xfrm>
          <a:prstGeom prst="rect">
            <a:avLst/>
          </a:prstGeom>
        </p:spPr>
      </p:pic>
    </p:spTree>
    <p:extLst>
      <p:ext uri="{BB962C8B-B14F-4D97-AF65-F5344CB8AC3E}">
        <p14:creationId xmlns:p14="http://schemas.microsoft.com/office/powerpoint/2010/main" val="305678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640228" y="840086"/>
            <a:ext cx="2873738" cy="1862667"/>
          </a:xfrm>
          <a:prstGeom prst="wedgeRoundRectCallout">
            <a:avLst>
              <a:gd name="adj1" fmla="val 75407"/>
              <a:gd name="adj2" fmla="val -54993"/>
              <a:gd name="adj3" fmla="val 16667"/>
            </a:avLst>
          </a:prstGeom>
          <a:solidFill>
            <a:schemeClr val="bg1"/>
          </a:solidFill>
          <a:ln w="28575">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Then, it’s time for some more learning </a:t>
            </a:r>
            <a:r>
              <a:rPr lang="en-GB" dirty="0" smtClean="0">
                <a:solidFill>
                  <a:schemeClr val="tx1"/>
                </a:solidFill>
              </a:rPr>
              <a:t>fun!  Sometimes we will put our wellies on to go outside.</a:t>
            </a:r>
            <a:endParaRPr lang="en-GB" dirty="0">
              <a:solidFill>
                <a:schemeClr val="tx1"/>
              </a:solidFill>
            </a:endParaRPr>
          </a:p>
        </p:txBody>
      </p:sp>
      <p:sp>
        <p:nvSpPr>
          <p:cNvPr id="21" name="TextBox 20">
            <a:extLst>
              <a:ext uri="{FF2B5EF4-FFF2-40B4-BE49-F238E27FC236}">
                <a16:creationId xmlns:a16="http://schemas.microsoft.com/office/drawing/2014/main" id="{61371750-D868-4708-867C-DB4EFAE30C3B}"/>
              </a:ext>
            </a:extLst>
          </p:cNvPr>
          <p:cNvSpPr txBox="1"/>
          <p:nvPr/>
        </p:nvSpPr>
        <p:spPr>
          <a:xfrm>
            <a:off x="4155480" y="117662"/>
            <a:ext cx="1438266" cy="1200329"/>
          </a:xfrm>
          <a:prstGeom prst="rect">
            <a:avLst/>
          </a:prstGeom>
          <a:noFill/>
          <a:ln>
            <a:noFill/>
          </a:ln>
        </p:spPr>
        <p:txBody>
          <a:bodyPr wrap="square" rtlCol="0">
            <a:spAutoFit/>
          </a:bodyPr>
          <a:lstStyle/>
          <a:p>
            <a:pPr algn="ctr"/>
            <a:r>
              <a:rPr lang="en-GB" dirty="0"/>
              <a:t>Insert a photo of yourself here.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40228" y="3140121"/>
            <a:ext cx="3100687" cy="3100687"/>
          </a:xfrm>
          <a:prstGeom prst="rect">
            <a:avLst/>
          </a:prstGeom>
        </p:spPr>
      </p:pic>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0572" t="8095"/>
          <a:stretch/>
        </p:blipFill>
        <p:spPr>
          <a:xfrm rot="5400000">
            <a:off x="4305532" y="241565"/>
            <a:ext cx="1379387" cy="1197041"/>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t="21158"/>
          <a:stretch/>
        </p:blipFill>
        <p:spPr>
          <a:xfrm rot="5400000">
            <a:off x="6074202" y="477141"/>
            <a:ext cx="3088666" cy="2435168"/>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5480" y="2657825"/>
            <a:ext cx="2676178" cy="3582983"/>
          </a:xfrm>
          <a:prstGeom prst="rect">
            <a:avLst/>
          </a:prstGeom>
        </p:spPr>
      </p:pic>
      <p:sp>
        <p:nvSpPr>
          <p:cNvPr id="15" name="Smiley Face 14"/>
          <p:cNvSpPr/>
          <p:nvPr/>
        </p:nvSpPr>
        <p:spPr>
          <a:xfrm>
            <a:off x="5245375" y="3074276"/>
            <a:ext cx="496388" cy="595856"/>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Smiley Face 34"/>
          <p:cNvSpPr/>
          <p:nvPr/>
        </p:nvSpPr>
        <p:spPr>
          <a:xfrm>
            <a:off x="5907121" y="3584078"/>
            <a:ext cx="496388" cy="595856"/>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Smiley Face 35"/>
          <p:cNvSpPr/>
          <p:nvPr/>
        </p:nvSpPr>
        <p:spPr>
          <a:xfrm>
            <a:off x="5692326" y="4524953"/>
            <a:ext cx="956668" cy="1221537"/>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Wellington boot - Wikipedi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968" y="4159409"/>
            <a:ext cx="1452127" cy="1353118"/>
          </a:xfrm>
          <a:prstGeom prst="rect">
            <a:avLst/>
          </a:prstGeom>
        </p:spPr>
      </p:pic>
    </p:spTree>
    <p:extLst>
      <p:ext uri="{BB962C8B-B14F-4D97-AF65-F5344CB8AC3E}">
        <p14:creationId xmlns:p14="http://schemas.microsoft.com/office/powerpoint/2010/main" val="3179679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457" y="4059241"/>
            <a:ext cx="1700410" cy="2002892"/>
          </a:xfrm>
          <a:prstGeom prst="rect">
            <a:avLst/>
          </a:prstGeom>
        </p:spPr>
      </p:pic>
      <p:sp>
        <p:nvSpPr>
          <p:cNvPr id="4" name="Rounded Rectangular Callout 3"/>
          <p:cNvSpPr/>
          <p:nvPr/>
        </p:nvSpPr>
        <p:spPr>
          <a:xfrm>
            <a:off x="733062" y="702732"/>
            <a:ext cx="4313071" cy="2777068"/>
          </a:xfrm>
          <a:prstGeom prst="wedgeRoundRectCallout">
            <a:avLst>
              <a:gd name="adj1" fmla="val -22499"/>
              <a:gd name="adj2" fmla="val 61825"/>
              <a:gd name="adj3" fmla="val 16667"/>
            </a:avLst>
          </a:prstGeom>
          <a:solidFill>
            <a:schemeClr val="bg1"/>
          </a:solidFill>
          <a:ln w="28575">
            <a:solidFill>
              <a:srgbClr val="8C3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Just before it is time to go home, we sit together on the carpet and talk about all the fun things we did today. </a:t>
            </a:r>
          </a:p>
          <a:p>
            <a:pPr algn="ctr"/>
            <a:endParaRPr lang="en-GB" dirty="0">
              <a:solidFill>
                <a:schemeClr val="tx1"/>
              </a:solidFill>
            </a:endParaRPr>
          </a:p>
          <a:p>
            <a:pPr algn="ctr"/>
            <a:r>
              <a:rPr lang="en-GB" dirty="0">
                <a:solidFill>
                  <a:schemeClr val="tx1"/>
                </a:solidFill>
              </a:rPr>
              <a:t>We sometimes have a story or sing some songs too. </a:t>
            </a:r>
            <a:endParaRPr lang="en-GB" dirty="0" smtClean="0">
              <a:solidFill>
                <a:schemeClr val="tx1"/>
              </a:solidFill>
            </a:endParaRPr>
          </a:p>
          <a:p>
            <a:pPr algn="ctr"/>
            <a:r>
              <a:rPr lang="en-GB" dirty="0" smtClean="0">
                <a:solidFill>
                  <a:schemeClr val="tx1"/>
                </a:solidFill>
              </a:rPr>
              <a:t>We say our end of the day prayer, and get ready to go home.</a:t>
            </a:r>
          </a:p>
          <a:p>
            <a:pPr algn="ctr"/>
            <a:endParaRPr lang="en-GB"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9049" y="1612900"/>
            <a:ext cx="3169911" cy="37338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55902" b="63648"/>
          <a:stretch/>
        </p:blipFill>
        <p:spPr>
          <a:xfrm>
            <a:off x="7582160" y="1227285"/>
            <a:ext cx="1361000" cy="957709"/>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58449" r="57693"/>
          <a:stretch/>
        </p:blipFill>
        <p:spPr>
          <a:xfrm>
            <a:off x="4744849" y="4594929"/>
            <a:ext cx="1305708" cy="1094670"/>
          </a:xfrm>
          <a:prstGeom prst="rect">
            <a:avLst/>
          </a:prstGeom>
        </p:spPr>
      </p:pic>
      <p:sp>
        <p:nvSpPr>
          <p:cNvPr id="7" name="TextBox 6">
            <a:extLst>
              <a:ext uri="{FF2B5EF4-FFF2-40B4-BE49-F238E27FC236}">
                <a16:creationId xmlns:a16="http://schemas.microsoft.com/office/drawing/2014/main" id="{61371750-D868-4708-867C-DB4EFAE30C3B}"/>
              </a:ext>
            </a:extLst>
          </p:cNvPr>
          <p:cNvSpPr txBox="1"/>
          <p:nvPr/>
        </p:nvSpPr>
        <p:spPr>
          <a:xfrm>
            <a:off x="877529" y="4322616"/>
            <a:ext cx="1438266" cy="1200329"/>
          </a:xfrm>
          <a:prstGeom prst="rect">
            <a:avLst/>
          </a:prstGeom>
          <a:noFill/>
          <a:ln>
            <a:noFill/>
          </a:ln>
        </p:spPr>
        <p:txBody>
          <a:bodyPr wrap="square" rtlCol="0">
            <a:spAutoFit/>
          </a:bodyPr>
          <a:lstStyle/>
          <a:p>
            <a:pPr algn="ctr"/>
            <a:r>
              <a:rPr lang="en-GB" dirty="0"/>
              <a:t>Insert a photo of yourself here.</a:t>
            </a:r>
          </a:p>
        </p:txBody>
      </p:sp>
      <p:sp>
        <p:nvSpPr>
          <p:cNvPr id="9" name="TextBox 8">
            <a:extLst>
              <a:ext uri="{FF2B5EF4-FFF2-40B4-BE49-F238E27FC236}">
                <a16:creationId xmlns:a16="http://schemas.microsoft.com/office/drawing/2014/main" id="{86D51719-4B57-4A8B-A04D-7EDA8EDE1286}"/>
              </a:ext>
            </a:extLst>
          </p:cNvPr>
          <p:cNvSpPr txBox="1"/>
          <p:nvPr/>
        </p:nvSpPr>
        <p:spPr>
          <a:xfrm>
            <a:off x="5992237" y="2702289"/>
            <a:ext cx="1703534" cy="923330"/>
          </a:xfrm>
          <a:prstGeom prst="rect">
            <a:avLst/>
          </a:prstGeom>
          <a:noFill/>
          <a:ln>
            <a:noFill/>
          </a:ln>
        </p:spPr>
        <p:txBody>
          <a:bodyPr wrap="square" rtlCol="0">
            <a:spAutoFit/>
          </a:bodyPr>
          <a:lstStyle/>
          <a:p>
            <a:pPr algn="ctr"/>
            <a:r>
              <a:rPr lang="en-GB" dirty="0"/>
              <a:t>Insert a photo which shows story time.</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9566" y="2220979"/>
            <a:ext cx="2428875" cy="188595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941985" y="4378478"/>
            <a:ext cx="1281747" cy="1064724"/>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b="6388"/>
          <a:stretch/>
        </p:blipFill>
        <p:spPr>
          <a:xfrm>
            <a:off x="2889597" y="3793862"/>
            <a:ext cx="1809750" cy="2371807"/>
          </a:xfrm>
          <a:prstGeom prst="rect">
            <a:avLst/>
          </a:prstGeom>
        </p:spPr>
      </p:pic>
    </p:spTree>
    <p:extLst>
      <p:ext uri="{BB962C8B-B14F-4D97-AF65-F5344CB8AC3E}">
        <p14:creationId xmlns:p14="http://schemas.microsoft.com/office/powerpoint/2010/main" val="1483440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457" y="4059241"/>
            <a:ext cx="1700410" cy="2002892"/>
          </a:xfrm>
          <a:prstGeom prst="rect">
            <a:avLst/>
          </a:prstGeom>
        </p:spPr>
      </p:pic>
      <p:sp>
        <p:nvSpPr>
          <p:cNvPr id="4" name="Rounded Rectangular Callout 3"/>
          <p:cNvSpPr/>
          <p:nvPr/>
        </p:nvSpPr>
        <p:spPr>
          <a:xfrm>
            <a:off x="733062" y="139395"/>
            <a:ext cx="4525983" cy="3340405"/>
          </a:xfrm>
          <a:prstGeom prst="wedgeRoundRectCallout">
            <a:avLst>
              <a:gd name="adj1" fmla="val -39762"/>
              <a:gd name="adj2" fmla="val 80640"/>
              <a:gd name="adj3" fmla="val 16667"/>
            </a:avLst>
          </a:prstGeom>
          <a:solidFill>
            <a:schemeClr val="bg1"/>
          </a:solid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tx1"/>
              </a:solidFill>
            </a:endParaRPr>
          </a:p>
          <a:p>
            <a:pPr algn="ctr"/>
            <a:r>
              <a:rPr lang="en-GB" dirty="0" smtClean="0">
                <a:solidFill>
                  <a:schemeClr val="tx1"/>
                </a:solidFill>
              </a:rPr>
              <a:t>When </a:t>
            </a:r>
            <a:r>
              <a:rPr lang="en-GB" dirty="0">
                <a:solidFill>
                  <a:schemeClr val="tx1"/>
                </a:solidFill>
              </a:rPr>
              <a:t>it is home time, we put on our </a:t>
            </a:r>
            <a:r>
              <a:rPr lang="en-GB" dirty="0" smtClean="0">
                <a:solidFill>
                  <a:schemeClr val="tx1"/>
                </a:solidFill>
              </a:rPr>
              <a:t>coats and line up on the corridor. I will take you to the </a:t>
            </a:r>
            <a:r>
              <a:rPr lang="en-GB" dirty="0" err="1" smtClean="0">
                <a:solidFill>
                  <a:schemeClr val="tx1"/>
                </a:solidFill>
              </a:rPr>
              <a:t>Irvinestown</a:t>
            </a:r>
            <a:r>
              <a:rPr lang="en-GB" dirty="0" smtClean="0">
                <a:solidFill>
                  <a:schemeClr val="tx1"/>
                </a:solidFill>
              </a:rPr>
              <a:t> door where your grown ups will be waiting for you.  The children wait to be called to the door so that Teacher can keep everyone safe.</a:t>
            </a:r>
          </a:p>
          <a:p>
            <a:pPr algn="ctr"/>
            <a:r>
              <a:rPr lang="en-GB" dirty="0" smtClean="0">
                <a:solidFill>
                  <a:schemeClr val="tx1"/>
                </a:solidFill>
              </a:rPr>
              <a:t>When you have settled into school, we will walk you to the carpark where your grown ups will be waiting to take you home.</a:t>
            </a:r>
          </a:p>
          <a:p>
            <a:pPr algn="ctr"/>
            <a:r>
              <a:rPr lang="en-GB" b="1" dirty="0" smtClean="0">
                <a:solidFill>
                  <a:srgbClr val="DE1E5A"/>
                </a:solidFill>
              </a:rPr>
              <a:t>P1 Home time is 1.50 pm</a:t>
            </a:r>
            <a:endParaRPr lang="en-GB" b="1" dirty="0">
              <a:solidFill>
                <a:srgbClr val="DE1E5A"/>
              </a:solidFill>
            </a:endParaRPr>
          </a:p>
          <a:p>
            <a:pPr algn="ctr"/>
            <a:endParaRPr lang="en-GB"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5773" y="139395"/>
            <a:ext cx="3169911" cy="37338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55902" b="63648"/>
          <a:stretch/>
        </p:blipFill>
        <p:spPr>
          <a:xfrm>
            <a:off x="7582160" y="1227285"/>
            <a:ext cx="1361000" cy="957709"/>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58449" r="57693"/>
          <a:stretch/>
        </p:blipFill>
        <p:spPr>
          <a:xfrm>
            <a:off x="5344347" y="2430992"/>
            <a:ext cx="1305708" cy="1094670"/>
          </a:xfrm>
          <a:prstGeom prst="rect">
            <a:avLst/>
          </a:prstGeom>
        </p:spPr>
      </p:pic>
      <p:sp>
        <p:nvSpPr>
          <p:cNvPr id="9" name="TextBox 8">
            <a:extLst>
              <a:ext uri="{FF2B5EF4-FFF2-40B4-BE49-F238E27FC236}">
                <a16:creationId xmlns:a16="http://schemas.microsoft.com/office/drawing/2014/main" id="{61371750-D868-4708-867C-DB4EFAE30C3B}"/>
              </a:ext>
            </a:extLst>
          </p:cNvPr>
          <p:cNvSpPr txBox="1"/>
          <p:nvPr/>
        </p:nvSpPr>
        <p:spPr>
          <a:xfrm>
            <a:off x="877529" y="4322616"/>
            <a:ext cx="1438266" cy="1200329"/>
          </a:xfrm>
          <a:prstGeom prst="rect">
            <a:avLst/>
          </a:prstGeom>
          <a:noFill/>
          <a:ln>
            <a:noFill/>
          </a:ln>
        </p:spPr>
        <p:txBody>
          <a:bodyPr wrap="square" rtlCol="0">
            <a:spAutoFit/>
          </a:bodyPr>
          <a:lstStyle/>
          <a:p>
            <a:pPr algn="ctr"/>
            <a:r>
              <a:rPr lang="en-GB" dirty="0"/>
              <a:t>Insert a photo of yourself here.</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997201" y="522612"/>
            <a:ext cx="2367053" cy="236705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941985" y="4378478"/>
            <a:ext cx="1281747" cy="1064724"/>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10285" t="16667"/>
          <a:stretch/>
        </p:blipFill>
        <p:spPr>
          <a:xfrm rot="5400000">
            <a:off x="2702361" y="3690570"/>
            <a:ext cx="1929772" cy="1792516"/>
          </a:xfrm>
          <a:prstGeom prst="rect">
            <a:avLst/>
          </a:prstGeom>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l="-951" t="5284" r="2915" b="5043"/>
          <a:stretch/>
        </p:blipFill>
        <p:spPr>
          <a:xfrm>
            <a:off x="5159828" y="4558938"/>
            <a:ext cx="2690949" cy="1397726"/>
          </a:xfrm>
          <a:prstGeom prst="rect">
            <a:avLst/>
          </a:prstGeom>
        </p:spPr>
      </p:pic>
    </p:spTree>
    <p:extLst>
      <p:ext uri="{BB962C8B-B14F-4D97-AF65-F5344CB8AC3E}">
        <p14:creationId xmlns:p14="http://schemas.microsoft.com/office/powerpoint/2010/main" val="14629850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3200249" y="495177"/>
            <a:ext cx="5447362" cy="5709679"/>
          </a:xfrm>
          <a:prstGeom prst="wedgeRoundRectCallout">
            <a:avLst>
              <a:gd name="adj1" fmla="val -65948"/>
              <a:gd name="adj2" fmla="val -12565"/>
              <a:gd name="adj3" fmla="val 16667"/>
            </a:avLst>
          </a:prstGeom>
          <a:solidFill>
            <a:schemeClr val="bg1"/>
          </a:solidFill>
          <a:ln w="28575">
            <a:solidFill>
              <a:srgbClr val="00A8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11339" y="1158207"/>
            <a:ext cx="1902844" cy="1580658"/>
          </a:xfrm>
          <a:prstGeom prst="rect">
            <a:avLst/>
          </a:prstGeom>
        </p:spPr>
      </p:pic>
      <p:sp>
        <p:nvSpPr>
          <p:cNvPr id="2" name="TextBox 1"/>
          <p:cNvSpPr txBox="1"/>
          <p:nvPr/>
        </p:nvSpPr>
        <p:spPr>
          <a:xfrm>
            <a:off x="3513909" y="770709"/>
            <a:ext cx="4702628" cy="5355312"/>
          </a:xfrm>
          <a:prstGeom prst="rect">
            <a:avLst/>
          </a:prstGeom>
          <a:noFill/>
        </p:spPr>
        <p:txBody>
          <a:bodyPr wrap="square" rtlCol="0">
            <a:spAutoFit/>
          </a:bodyPr>
          <a:lstStyle/>
          <a:p>
            <a:r>
              <a:rPr lang="en-GB" dirty="0"/>
              <a:t>We are really looking forward to meeting you all again next Tuesday. Until then, you can help your grown ups get all your school things ready.</a:t>
            </a:r>
          </a:p>
          <a:p>
            <a:pPr marL="285750" indent="-285750">
              <a:buFont typeface="Wingdings" panose="05000000000000000000" pitchFamily="2" charset="2"/>
              <a:buChar char="ü"/>
            </a:pPr>
            <a:r>
              <a:rPr lang="en-GB" dirty="0" smtClean="0"/>
              <a:t>your uniform</a:t>
            </a:r>
          </a:p>
          <a:p>
            <a:pPr marL="285750" indent="-285750">
              <a:buFont typeface="Wingdings" panose="05000000000000000000" pitchFamily="2" charset="2"/>
              <a:buChar char="ü"/>
            </a:pPr>
            <a:r>
              <a:rPr lang="en-GB" dirty="0" smtClean="0"/>
              <a:t>coat</a:t>
            </a:r>
          </a:p>
          <a:p>
            <a:pPr marL="285750" indent="-285750">
              <a:buFont typeface="Wingdings" panose="05000000000000000000" pitchFamily="2" charset="2"/>
              <a:buChar char="ü"/>
            </a:pPr>
            <a:r>
              <a:rPr lang="en-GB" dirty="0" smtClean="0"/>
              <a:t>wellies</a:t>
            </a:r>
          </a:p>
          <a:p>
            <a:pPr marL="285750" indent="-285750">
              <a:buFont typeface="Wingdings" panose="05000000000000000000" pitchFamily="2" charset="2"/>
              <a:buChar char="ü"/>
            </a:pPr>
            <a:r>
              <a:rPr lang="en-GB" dirty="0" smtClean="0"/>
              <a:t>colouring pencils, crayons or </a:t>
            </a:r>
            <a:r>
              <a:rPr lang="en-GB" dirty="0" err="1" smtClean="0"/>
              <a:t>twistables</a:t>
            </a:r>
            <a:r>
              <a:rPr lang="en-GB" dirty="0" smtClean="0"/>
              <a:t> in a pencil case which will stay in school</a:t>
            </a:r>
          </a:p>
          <a:p>
            <a:pPr marL="285750" indent="-285750">
              <a:buFont typeface="Wingdings" panose="05000000000000000000" pitchFamily="2" charset="2"/>
              <a:buChar char="ü"/>
            </a:pPr>
            <a:r>
              <a:rPr lang="en-GB" dirty="0" smtClean="0"/>
              <a:t>a water bottle with your name on it (this is brought home daily)</a:t>
            </a:r>
          </a:p>
          <a:p>
            <a:pPr marL="285750" indent="-285750">
              <a:buFont typeface="Wingdings" panose="05000000000000000000" pitchFamily="2" charset="2"/>
              <a:buChar char="ü"/>
            </a:pPr>
            <a:r>
              <a:rPr lang="en-GB" dirty="0" smtClean="0"/>
              <a:t>your morning snack and your lunch box</a:t>
            </a:r>
          </a:p>
          <a:p>
            <a:endParaRPr lang="en-GB" dirty="0"/>
          </a:p>
          <a:p>
            <a:r>
              <a:rPr lang="en-GB" b="1" dirty="0" smtClean="0">
                <a:solidFill>
                  <a:srgbClr val="7030A0"/>
                </a:solidFill>
              </a:rPr>
              <a:t>GROWN UPS, PLEASE MAKE SURE YOUR CHILD’S NAME IS ON </a:t>
            </a:r>
            <a:r>
              <a:rPr lang="en-GB" b="1" u="sng" dirty="0" smtClean="0">
                <a:solidFill>
                  <a:srgbClr val="7030A0"/>
                </a:solidFill>
              </a:rPr>
              <a:t>ALL </a:t>
            </a:r>
            <a:r>
              <a:rPr lang="en-GB" b="1" dirty="0" smtClean="0">
                <a:solidFill>
                  <a:srgbClr val="7030A0"/>
                </a:solidFill>
              </a:rPr>
              <a:t> THEIR THINGS. (CLOTHES, SHOES, STATIONARY, COAT, LUNCH BOX, WELLIES ETC).  WE WANT EACH CHILD TO USE ONLY THEIR OWN BELONGINGS.</a:t>
            </a:r>
            <a:r>
              <a:rPr lang="en-GB" b="1" dirty="0">
                <a:solidFill>
                  <a:srgbClr val="7030A0"/>
                </a:solidFill>
              </a:rPr>
              <a:t> </a:t>
            </a:r>
            <a:r>
              <a:rPr lang="en-GB" b="1" dirty="0" smtClean="0">
                <a:solidFill>
                  <a:srgbClr val="7030A0"/>
                </a:solidFill>
              </a:rPr>
              <a:t>           </a:t>
            </a:r>
            <a:endParaRPr lang="en-GB" b="1" dirty="0" smtClean="0">
              <a:solidFill>
                <a:srgbClr val="FF0000"/>
              </a:solidFill>
            </a:endParaRPr>
          </a:p>
        </p:txBody>
      </p:sp>
      <p:pic>
        <p:nvPicPr>
          <p:cNvPr id="3" name="Picture 2" descr="April 20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988" y="3052358"/>
            <a:ext cx="2414310" cy="1605516"/>
          </a:xfrm>
          <a:prstGeom prst="rect">
            <a:avLst/>
          </a:prstGeom>
        </p:spPr>
      </p:pic>
    </p:spTree>
    <p:extLst>
      <p:ext uri="{BB962C8B-B14F-4D97-AF65-F5344CB8AC3E}">
        <p14:creationId xmlns:p14="http://schemas.microsoft.com/office/powerpoint/2010/main" val="3748599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722" y="1422641"/>
            <a:ext cx="3169911" cy="3733800"/>
          </a:xfrm>
          <a:prstGeom prst="rect">
            <a:avLst/>
          </a:prstGeom>
        </p:spPr>
      </p:pic>
      <p:sp>
        <p:nvSpPr>
          <p:cNvPr id="4" name="Rounded Rectangular Callout 3"/>
          <p:cNvSpPr/>
          <p:nvPr/>
        </p:nvSpPr>
        <p:spPr>
          <a:xfrm>
            <a:off x="4902200" y="1557867"/>
            <a:ext cx="3183467" cy="3767666"/>
          </a:xfrm>
          <a:prstGeom prst="wedgeRoundRectCallout">
            <a:avLst>
              <a:gd name="adj1" fmla="val -62925"/>
              <a:gd name="adj2" fmla="val -22669"/>
              <a:gd name="adj3" fmla="val 16667"/>
            </a:avLst>
          </a:prstGeom>
          <a:solidFill>
            <a:schemeClr val="bg1"/>
          </a:solidFill>
          <a:ln w="28575">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Welcome </a:t>
            </a:r>
            <a:r>
              <a:rPr lang="en-GB" dirty="0" smtClean="0">
                <a:solidFill>
                  <a:schemeClr val="tx1"/>
                </a:solidFill>
              </a:rPr>
              <a:t>to P1.</a:t>
            </a:r>
            <a:endParaRPr lang="en-GB" dirty="0">
              <a:solidFill>
                <a:schemeClr val="tx1"/>
              </a:solidFill>
            </a:endParaRPr>
          </a:p>
          <a:p>
            <a:pPr algn="ctr"/>
            <a:r>
              <a:rPr lang="en-GB" dirty="0">
                <a:solidFill>
                  <a:schemeClr val="tx1"/>
                </a:solidFill>
              </a:rPr>
              <a:t>My name is </a:t>
            </a:r>
            <a:r>
              <a:rPr lang="en-GB" dirty="0" smtClean="0">
                <a:solidFill>
                  <a:schemeClr val="tx1"/>
                </a:solidFill>
              </a:rPr>
              <a:t>Mrs Doherty and </a:t>
            </a:r>
            <a:r>
              <a:rPr lang="en-GB" dirty="0">
                <a:solidFill>
                  <a:schemeClr val="tx1"/>
                </a:solidFill>
              </a:rPr>
              <a:t>I will be your </a:t>
            </a:r>
            <a:r>
              <a:rPr lang="en-GB" dirty="0" smtClean="0">
                <a:solidFill>
                  <a:schemeClr val="tx1"/>
                </a:solidFill>
              </a:rPr>
              <a:t> new teacher.</a:t>
            </a:r>
            <a:endParaRPr lang="en-GB" dirty="0">
              <a:solidFill>
                <a:schemeClr val="tx1"/>
              </a:solidFill>
            </a:endParaRPr>
          </a:p>
          <a:p>
            <a:pPr algn="ctr"/>
            <a:endParaRPr lang="en-GB" dirty="0">
              <a:solidFill>
                <a:schemeClr val="tx1"/>
              </a:solidFill>
            </a:endParaRPr>
          </a:p>
          <a:p>
            <a:pPr algn="ctr"/>
            <a:r>
              <a:rPr lang="en-GB" dirty="0">
                <a:solidFill>
                  <a:schemeClr val="tx1"/>
                </a:solidFill>
              </a:rPr>
              <a:t>Let me tell you what a day in </a:t>
            </a:r>
            <a:r>
              <a:rPr lang="en-GB" dirty="0" smtClean="0">
                <a:solidFill>
                  <a:schemeClr val="tx1"/>
                </a:solidFill>
              </a:rPr>
              <a:t>P1 looks </a:t>
            </a:r>
            <a:r>
              <a:rPr lang="en-GB" dirty="0">
                <a:solidFill>
                  <a:schemeClr val="tx1"/>
                </a:solidFill>
              </a:rPr>
              <a:t>like.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323821" y="2038280"/>
            <a:ext cx="2616484" cy="1933853"/>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224" y="4140926"/>
            <a:ext cx="1700410" cy="2002892"/>
          </a:xfrm>
          <a:prstGeom prst="rect">
            <a:avLst/>
          </a:prstGeom>
        </p:spPr>
      </p:pic>
      <p:sp>
        <p:nvSpPr>
          <p:cNvPr id="4" name="Rounded Rectangular Callout 3"/>
          <p:cNvSpPr/>
          <p:nvPr/>
        </p:nvSpPr>
        <p:spPr>
          <a:xfrm>
            <a:off x="877529" y="210013"/>
            <a:ext cx="4313071" cy="3076529"/>
          </a:xfrm>
          <a:prstGeom prst="wedgeRoundRectCallout">
            <a:avLst>
              <a:gd name="adj1" fmla="val -39202"/>
              <a:gd name="adj2" fmla="val 98743"/>
              <a:gd name="adj3" fmla="val 16667"/>
            </a:avLst>
          </a:prstGeom>
          <a:solidFill>
            <a:schemeClr val="bg1"/>
          </a:solidFill>
          <a:ln w="28575">
            <a:solidFill>
              <a:srgbClr val="8C3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smtClean="0">
              <a:solidFill>
                <a:schemeClr val="tx1"/>
              </a:solidFill>
            </a:endParaRPr>
          </a:p>
          <a:p>
            <a:pPr algn="ctr"/>
            <a:r>
              <a:rPr lang="en-GB" sz="1600" dirty="0" smtClean="0">
                <a:solidFill>
                  <a:schemeClr val="tx1"/>
                </a:solidFill>
              </a:rPr>
              <a:t>Good </a:t>
            </a:r>
            <a:r>
              <a:rPr lang="en-GB" sz="1600" dirty="0">
                <a:solidFill>
                  <a:schemeClr val="tx1"/>
                </a:solidFill>
              </a:rPr>
              <a:t>morning! </a:t>
            </a:r>
          </a:p>
          <a:p>
            <a:pPr algn="ctr"/>
            <a:r>
              <a:rPr lang="en-GB" sz="1600" dirty="0">
                <a:solidFill>
                  <a:schemeClr val="tx1"/>
                </a:solidFill>
              </a:rPr>
              <a:t>When you come to school in the morning, you need to walk from the car park to the front door of our school.</a:t>
            </a:r>
          </a:p>
          <a:p>
            <a:pPr algn="ctr"/>
            <a:r>
              <a:rPr lang="en-GB" sz="1600" dirty="0" smtClean="0">
                <a:solidFill>
                  <a:schemeClr val="tx1"/>
                </a:solidFill>
              </a:rPr>
              <a:t>I </a:t>
            </a:r>
            <a:r>
              <a:rPr lang="en-GB" sz="1600" dirty="0">
                <a:solidFill>
                  <a:schemeClr val="tx1"/>
                </a:solidFill>
              </a:rPr>
              <a:t>will be there to see you and talk to you and your grown-ups. You might see some adults who work in our class too.</a:t>
            </a:r>
          </a:p>
          <a:p>
            <a:pPr algn="ctr"/>
            <a:r>
              <a:rPr lang="en-GB" sz="1600" dirty="0">
                <a:solidFill>
                  <a:schemeClr val="tx1"/>
                </a:solidFill>
              </a:rPr>
              <a:t>You will say “Bye </a:t>
            </a:r>
            <a:r>
              <a:rPr lang="en-GB" sz="1600" dirty="0" err="1">
                <a:solidFill>
                  <a:schemeClr val="tx1"/>
                </a:solidFill>
              </a:rPr>
              <a:t>bye</a:t>
            </a:r>
            <a:r>
              <a:rPr lang="en-GB" sz="1600" dirty="0">
                <a:solidFill>
                  <a:schemeClr val="tx1"/>
                </a:solidFill>
              </a:rPr>
              <a:t>” to your grown ups and come into school.  Don’t worry, you will see them again very soon</a:t>
            </a:r>
            <a:r>
              <a:rPr lang="en-GB" sz="1600" dirty="0" smtClean="0">
                <a:solidFill>
                  <a:schemeClr val="tx1"/>
                </a:solidFill>
              </a:rPr>
              <a:t>.</a:t>
            </a:r>
          </a:p>
          <a:p>
            <a:pPr algn="ctr"/>
            <a:r>
              <a:rPr lang="en-GB" sz="1600" b="1" dirty="0" smtClean="0">
                <a:solidFill>
                  <a:srgbClr val="CC4794"/>
                </a:solidFill>
              </a:rPr>
              <a:t>P1 children arrive to school at 9.45am</a:t>
            </a:r>
            <a:endParaRPr lang="en-GB" sz="1600" b="1" dirty="0">
              <a:solidFill>
                <a:srgbClr val="CC4794"/>
              </a:solidFill>
            </a:endParaRPr>
          </a:p>
          <a:p>
            <a:pPr algn="ctr"/>
            <a:endParaRPr lang="en-GB" sz="1600"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5706" y="240131"/>
            <a:ext cx="3169911" cy="37338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55902" b="63648"/>
          <a:stretch/>
        </p:blipFill>
        <p:spPr>
          <a:xfrm>
            <a:off x="4984345" y="3414369"/>
            <a:ext cx="1361000" cy="957709"/>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58449" r="57693"/>
          <a:stretch/>
        </p:blipFill>
        <p:spPr>
          <a:xfrm>
            <a:off x="5089995" y="4799365"/>
            <a:ext cx="1305708" cy="1094670"/>
          </a:xfrm>
          <a:prstGeom prst="rect">
            <a:avLst/>
          </a:prstGeom>
        </p:spPr>
      </p:pic>
      <p:sp>
        <p:nvSpPr>
          <p:cNvPr id="9" name="TextBox 8">
            <a:extLst>
              <a:ext uri="{FF2B5EF4-FFF2-40B4-BE49-F238E27FC236}">
                <a16:creationId xmlns:a16="http://schemas.microsoft.com/office/drawing/2014/main" id="{E345F731-E76A-4378-81F8-F783E636FA44}"/>
              </a:ext>
            </a:extLst>
          </p:cNvPr>
          <p:cNvSpPr txBox="1"/>
          <p:nvPr/>
        </p:nvSpPr>
        <p:spPr>
          <a:xfrm>
            <a:off x="5834289" y="2570609"/>
            <a:ext cx="2019430" cy="646331"/>
          </a:xfrm>
          <a:prstGeom prst="rect">
            <a:avLst/>
          </a:prstGeom>
          <a:noFill/>
          <a:ln>
            <a:noFill/>
          </a:ln>
        </p:spPr>
        <p:txBody>
          <a:bodyPr wrap="square" rtlCol="0">
            <a:spAutoFit/>
          </a:bodyPr>
          <a:lstStyle/>
          <a:p>
            <a:pPr algn="ctr"/>
            <a:r>
              <a:rPr lang="en-GB" dirty="0"/>
              <a:t>Insert a photo showing </a:t>
            </a:r>
            <a:r>
              <a:rPr lang="en-GB" dirty="0" smtClean="0"/>
              <a:t>where</a:t>
            </a:r>
            <a:endParaRPr lang="en-GB" dirty="0"/>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22019" t="23162" r="21195" b="14139"/>
          <a:stretch/>
        </p:blipFill>
        <p:spPr>
          <a:xfrm rot="5400000">
            <a:off x="5726208" y="634679"/>
            <a:ext cx="2671068" cy="2401120"/>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640" y="3259395"/>
            <a:ext cx="2655711" cy="2827896"/>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5905" t="15063" r="24571" b="11237"/>
          <a:stretch/>
        </p:blipFill>
        <p:spPr>
          <a:xfrm rot="5400000">
            <a:off x="729272" y="4413778"/>
            <a:ext cx="1434206" cy="1135577"/>
          </a:xfrm>
          <a:prstGeom prst="rect">
            <a:avLst/>
          </a:prstGeom>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6858" r="32000"/>
          <a:stretch/>
        </p:blipFill>
        <p:spPr>
          <a:xfrm rot="5400000">
            <a:off x="2910605" y="3272960"/>
            <a:ext cx="1866900" cy="228058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01353" y="4140926"/>
            <a:ext cx="2642160" cy="1903909"/>
          </a:xfrm>
          <a:prstGeom prst="rect">
            <a:avLst/>
          </a:prstGeom>
        </p:spPr>
      </p:pic>
    </p:spTree>
    <p:extLst>
      <p:ext uri="{BB962C8B-B14F-4D97-AF65-F5344CB8AC3E}">
        <p14:creationId xmlns:p14="http://schemas.microsoft.com/office/powerpoint/2010/main" val="692024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457" y="4059241"/>
            <a:ext cx="1700410" cy="2002892"/>
          </a:xfrm>
          <a:prstGeom prst="rect">
            <a:avLst/>
          </a:prstGeom>
        </p:spPr>
      </p:pic>
      <p:sp>
        <p:nvSpPr>
          <p:cNvPr id="4" name="Rounded Rectangular Callout 3"/>
          <p:cNvSpPr/>
          <p:nvPr/>
        </p:nvSpPr>
        <p:spPr>
          <a:xfrm>
            <a:off x="733062" y="702732"/>
            <a:ext cx="4313071" cy="2777068"/>
          </a:xfrm>
          <a:prstGeom prst="wedgeRoundRectCallout">
            <a:avLst>
              <a:gd name="adj1" fmla="val -22499"/>
              <a:gd name="adj2" fmla="val 61825"/>
              <a:gd name="adj3" fmla="val 16667"/>
            </a:avLst>
          </a:prstGeom>
          <a:solidFill>
            <a:schemeClr val="bg1"/>
          </a:solid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When you come </a:t>
            </a:r>
            <a:r>
              <a:rPr lang="en-GB" sz="1600" dirty="0" smtClean="0">
                <a:solidFill>
                  <a:schemeClr val="tx1"/>
                </a:solidFill>
              </a:rPr>
              <a:t>down the corridor, </a:t>
            </a:r>
            <a:r>
              <a:rPr lang="en-GB" sz="1600" dirty="0">
                <a:solidFill>
                  <a:schemeClr val="tx1"/>
                </a:solidFill>
              </a:rPr>
              <a:t>you will need to take off your coat and hang it on your peg. Each child in our class has their own peg. </a:t>
            </a:r>
            <a:endParaRPr lang="en-GB" sz="1600" dirty="0" smtClean="0">
              <a:solidFill>
                <a:schemeClr val="tx1"/>
              </a:solidFill>
            </a:endParaRPr>
          </a:p>
          <a:p>
            <a:pPr algn="ctr"/>
            <a:r>
              <a:rPr lang="en-GB" sz="1600" dirty="0" smtClean="0">
                <a:solidFill>
                  <a:schemeClr val="tx1"/>
                </a:solidFill>
              </a:rPr>
              <a:t>You will bring your lunch box into class and leave it on the bench.</a:t>
            </a:r>
          </a:p>
          <a:p>
            <a:pPr algn="ctr"/>
            <a:r>
              <a:rPr lang="en-GB" sz="1600" dirty="0" smtClean="0">
                <a:solidFill>
                  <a:schemeClr val="tx1"/>
                </a:solidFill>
              </a:rPr>
              <a:t>Your wellies go on the floor underneath the bench.</a:t>
            </a:r>
            <a:endParaRPr lang="en-GB" sz="1600"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9049" y="1612900"/>
            <a:ext cx="3169911" cy="37338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55902" b="63648"/>
          <a:stretch/>
        </p:blipFill>
        <p:spPr>
          <a:xfrm>
            <a:off x="7582160" y="1227285"/>
            <a:ext cx="1361000" cy="957709"/>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58449" r="57693"/>
          <a:stretch/>
        </p:blipFill>
        <p:spPr>
          <a:xfrm>
            <a:off x="4744849" y="4594929"/>
            <a:ext cx="1305708" cy="109467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530764" y="2259005"/>
            <a:ext cx="2739998" cy="1931849"/>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20572" t="8095"/>
          <a:stretch/>
        </p:blipFill>
        <p:spPr>
          <a:xfrm rot="5400000">
            <a:off x="906968" y="4307622"/>
            <a:ext cx="1379387" cy="1197041"/>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2432109" y="3958920"/>
            <a:ext cx="2407919" cy="1798507"/>
          </a:xfrm>
          <a:prstGeom prst="rect">
            <a:avLst/>
          </a:prstGeom>
        </p:spPr>
      </p:pic>
    </p:spTree>
    <p:extLst>
      <p:ext uri="{BB962C8B-B14F-4D97-AF65-F5344CB8AC3E}">
        <p14:creationId xmlns:p14="http://schemas.microsoft.com/office/powerpoint/2010/main" val="2254626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5029" y="744583"/>
            <a:ext cx="7067005" cy="3416320"/>
          </a:xfrm>
          <a:prstGeom prst="rect">
            <a:avLst/>
          </a:prstGeom>
          <a:noFill/>
        </p:spPr>
        <p:txBody>
          <a:bodyPr wrap="square" rtlCol="0">
            <a:spAutoFit/>
          </a:bodyPr>
          <a:lstStyle/>
          <a:p>
            <a:r>
              <a:rPr lang="en-GB" dirty="0" smtClean="0"/>
              <a:t>The first thing we do when we come into the P1 Class is…</a:t>
            </a:r>
          </a:p>
          <a:p>
            <a:r>
              <a:rPr lang="en-GB" dirty="0" smtClean="0"/>
              <a:t>       </a:t>
            </a:r>
            <a:r>
              <a:rPr lang="en-GB" sz="6600" dirty="0" smtClean="0">
                <a:solidFill>
                  <a:srgbClr val="FF0000"/>
                </a:solidFill>
              </a:rPr>
              <a:t>wash our hands</a:t>
            </a:r>
          </a:p>
          <a:p>
            <a:pPr marL="285750" indent="-285750">
              <a:buFont typeface="Arial" panose="020B0604020202020204" pitchFamily="34" charset="0"/>
              <a:buChar char="•"/>
            </a:pPr>
            <a:r>
              <a:rPr lang="en-GB" sz="2000" dirty="0" smtClean="0"/>
              <a:t>wet your hands</a:t>
            </a:r>
          </a:p>
          <a:p>
            <a:pPr marL="285750" indent="-285750">
              <a:buFont typeface="Arial" panose="020B0604020202020204" pitchFamily="34" charset="0"/>
              <a:buChar char="•"/>
            </a:pPr>
            <a:r>
              <a:rPr lang="en-GB" sz="2000" dirty="0" smtClean="0"/>
              <a:t>take some soap</a:t>
            </a:r>
          </a:p>
          <a:p>
            <a:pPr marL="285750" indent="-285750">
              <a:buFont typeface="Arial" panose="020B0604020202020204" pitchFamily="34" charset="0"/>
              <a:buChar char="•"/>
            </a:pPr>
            <a:r>
              <a:rPr lang="en-GB" sz="2000" dirty="0" smtClean="0"/>
              <a:t>wash them carefully for 20 seconds</a:t>
            </a:r>
          </a:p>
          <a:p>
            <a:pPr marL="285750" indent="-285750">
              <a:buFont typeface="Arial" panose="020B0604020202020204" pitchFamily="34" charset="0"/>
              <a:buChar char="•"/>
            </a:pPr>
            <a:r>
              <a:rPr lang="en-GB" sz="2000" dirty="0" smtClean="0"/>
              <a:t>take a paper towel to dry them</a:t>
            </a:r>
          </a:p>
          <a:p>
            <a:pPr marL="285750" indent="-285750">
              <a:buFont typeface="Arial" panose="020B0604020202020204" pitchFamily="34" charset="0"/>
              <a:buChar char="•"/>
            </a:pPr>
            <a:r>
              <a:rPr lang="en-GB" sz="2000" dirty="0"/>
              <a:t>p</a:t>
            </a:r>
            <a:r>
              <a:rPr lang="en-GB" sz="2000" dirty="0" smtClean="0"/>
              <a:t>ut the paper towel in the bin</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7905"/>
          <a:stretch/>
        </p:blipFill>
        <p:spPr>
          <a:xfrm rot="5400000">
            <a:off x="5371969" y="3043197"/>
            <a:ext cx="3406721" cy="3099482"/>
          </a:xfrm>
          <a:prstGeom prst="rect">
            <a:avLst/>
          </a:prstGeom>
        </p:spPr>
      </p:pic>
      <p:pic>
        <p:nvPicPr>
          <p:cNvPr id="2" name="Picture 1" descr="Washing your hands with soap and water vector clipar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6366" y="3931921"/>
            <a:ext cx="1537413" cy="2082275"/>
          </a:xfrm>
          <a:prstGeom prst="rect">
            <a:avLst/>
          </a:prstGeom>
        </p:spPr>
      </p:pic>
    </p:spTree>
    <p:extLst>
      <p:ext uri="{BB962C8B-B14F-4D97-AF65-F5344CB8AC3E}">
        <p14:creationId xmlns:p14="http://schemas.microsoft.com/office/powerpoint/2010/main" val="1351583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196" y="609598"/>
            <a:ext cx="1700410" cy="2002892"/>
          </a:xfrm>
          <a:prstGeom prst="rect">
            <a:avLst/>
          </a:prstGeom>
        </p:spPr>
      </p:pic>
      <p:sp>
        <p:nvSpPr>
          <p:cNvPr id="4" name="Rounded Rectangular Callout 3"/>
          <p:cNvSpPr/>
          <p:nvPr/>
        </p:nvSpPr>
        <p:spPr>
          <a:xfrm>
            <a:off x="2529479" y="657660"/>
            <a:ext cx="5920925" cy="1906768"/>
          </a:xfrm>
          <a:prstGeom prst="wedgeRoundRectCallout">
            <a:avLst>
              <a:gd name="adj1" fmla="val -55674"/>
              <a:gd name="adj2" fmla="val -21209"/>
              <a:gd name="adj3" fmla="val 16667"/>
            </a:avLst>
          </a:prstGeom>
          <a:solidFill>
            <a:schemeClr val="bg1"/>
          </a:solidFill>
          <a:ln w="28575">
            <a:solidFill>
              <a:srgbClr val="00A8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Our next job is to do the register. We sit quietly on the carpet for this special job. I will read out a list of all the children in our class to see who is in school today. </a:t>
            </a:r>
            <a:endParaRPr lang="en-GB" sz="1600" dirty="0" smtClean="0">
              <a:solidFill>
                <a:schemeClr val="tx1"/>
              </a:solidFill>
            </a:endParaRPr>
          </a:p>
          <a:p>
            <a:pPr algn="ctr"/>
            <a:r>
              <a:rPr lang="en-GB" sz="1600" dirty="0" smtClean="0">
                <a:solidFill>
                  <a:schemeClr val="tx1"/>
                </a:solidFill>
              </a:rPr>
              <a:t>I will also ask you if you are having a packed lunch or a school dinner.  The we say our morning prayer.</a:t>
            </a:r>
            <a:endParaRPr lang="en-GB" sz="1600" dirty="0">
              <a:solidFill>
                <a:schemeClr val="tx1"/>
              </a:solidFill>
            </a:endParaRPr>
          </a:p>
        </p:txBody>
      </p:sp>
      <p:grpSp>
        <p:nvGrpSpPr>
          <p:cNvPr id="9" name="Group 8"/>
          <p:cNvGrpSpPr/>
          <p:nvPr/>
        </p:nvGrpSpPr>
        <p:grpSpPr>
          <a:xfrm>
            <a:off x="972307" y="2654012"/>
            <a:ext cx="4643717" cy="3719052"/>
            <a:chOff x="4744849" y="1227285"/>
            <a:chExt cx="7418977" cy="4462314"/>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1789" y="1706139"/>
              <a:ext cx="7282037" cy="3733800"/>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55902" b="63648"/>
            <a:stretch/>
          </p:blipFill>
          <p:spPr>
            <a:xfrm>
              <a:off x="7582160" y="1227285"/>
              <a:ext cx="1361000" cy="957709"/>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t="58449" r="57693"/>
            <a:stretch/>
          </p:blipFill>
          <p:spPr>
            <a:xfrm>
              <a:off x="4744849" y="4594929"/>
              <a:ext cx="1305708" cy="1094670"/>
            </a:xfrm>
            <a:prstGeom prst="rect">
              <a:avLst/>
            </a:prstGeom>
          </p:spPr>
        </p:pic>
      </p:grpSp>
      <p:sp>
        <p:nvSpPr>
          <p:cNvPr id="13" name="TextBox 12">
            <a:extLst>
              <a:ext uri="{FF2B5EF4-FFF2-40B4-BE49-F238E27FC236}">
                <a16:creationId xmlns:a16="http://schemas.microsoft.com/office/drawing/2014/main" id="{61371750-D868-4708-867C-DB4EFAE30C3B}"/>
              </a:ext>
            </a:extLst>
          </p:cNvPr>
          <p:cNvSpPr txBox="1"/>
          <p:nvPr/>
        </p:nvSpPr>
        <p:spPr>
          <a:xfrm>
            <a:off x="756268" y="862239"/>
            <a:ext cx="1438266" cy="1200329"/>
          </a:xfrm>
          <a:prstGeom prst="rect">
            <a:avLst/>
          </a:prstGeom>
          <a:noFill/>
          <a:ln>
            <a:noFill/>
          </a:ln>
        </p:spPr>
        <p:txBody>
          <a:bodyPr wrap="square" rtlCol="0">
            <a:spAutoFit/>
          </a:bodyPr>
          <a:lstStyle/>
          <a:p>
            <a:pPr algn="ctr"/>
            <a:r>
              <a:rPr lang="en-GB" dirty="0"/>
              <a:t>Insert a photo of yourself here.</a:t>
            </a:r>
          </a:p>
        </p:txBody>
      </p:sp>
      <p:sp>
        <p:nvSpPr>
          <p:cNvPr id="14" name="TextBox 13">
            <a:extLst>
              <a:ext uri="{FF2B5EF4-FFF2-40B4-BE49-F238E27FC236}">
                <a16:creationId xmlns:a16="http://schemas.microsoft.com/office/drawing/2014/main" id="{E345F731-E76A-4378-81F8-F783E636FA44}"/>
              </a:ext>
            </a:extLst>
          </p:cNvPr>
          <p:cNvSpPr txBox="1"/>
          <p:nvPr/>
        </p:nvSpPr>
        <p:spPr>
          <a:xfrm>
            <a:off x="1973070" y="3736815"/>
            <a:ext cx="1497496" cy="1200329"/>
          </a:xfrm>
          <a:prstGeom prst="rect">
            <a:avLst/>
          </a:prstGeom>
          <a:noFill/>
          <a:ln>
            <a:noFill/>
          </a:ln>
        </p:spPr>
        <p:txBody>
          <a:bodyPr wrap="square" rtlCol="0">
            <a:spAutoFit/>
          </a:bodyPr>
          <a:lstStyle/>
          <a:p>
            <a:pPr algn="ctr"/>
            <a:r>
              <a:rPr lang="en-GB" dirty="0"/>
              <a:t>Insert a photo of register time. </a:t>
            </a:r>
          </a:p>
        </p:txBody>
      </p: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20572" t="8095"/>
          <a:stretch/>
        </p:blipFill>
        <p:spPr>
          <a:xfrm rot="5400000">
            <a:off x="785707" y="896374"/>
            <a:ext cx="1379387" cy="119704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4763" y="3226414"/>
            <a:ext cx="2991394" cy="2234313"/>
          </a:xfrm>
          <a:prstGeom prst="rect">
            <a:avLst/>
          </a:prstGeom>
        </p:spPr>
      </p:pic>
      <p:pic>
        <p:nvPicPr>
          <p:cNvPr id="3" name="Picture 2" descr="Talking about plans - Wikiversity"/>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0197" y="2669528"/>
            <a:ext cx="1404220" cy="1397837"/>
          </a:xfrm>
          <a:prstGeom prst="rect">
            <a:avLst/>
          </a:prstGeom>
        </p:spPr>
      </p:pic>
      <p:sp>
        <p:nvSpPr>
          <p:cNvPr id="5" name="TextBox 4"/>
          <p:cNvSpPr txBox="1"/>
          <p:nvPr/>
        </p:nvSpPr>
        <p:spPr>
          <a:xfrm>
            <a:off x="5776370" y="2669528"/>
            <a:ext cx="3215230" cy="3970318"/>
          </a:xfrm>
          <a:prstGeom prst="rect">
            <a:avLst/>
          </a:prstGeom>
          <a:solidFill>
            <a:srgbClr val="FFFF00"/>
          </a:solidFill>
        </p:spPr>
        <p:txBody>
          <a:bodyPr wrap="square" rtlCol="0">
            <a:spAutoFit/>
          </a:bodyPr>
          <a:lstStyle/>
          <a:p>
            <a:r>
              <a:rPr lang="en-GB" i="1" dirty="0" smtClean="0"/>
              <a:t>School Dinner cost £2.60 a day or £13 a month.</a:t>
            </a:r>
          </a:p>
          <a:p>
            <a:r>
              <a:rPr lang="en-GB" i="1" dirty="0" smtClean="0"/>
              <a:t>Dinner money should be in a sealed envelope with your child’s name and class clearly marked on it.</a:t>
            </a:r>
          </a:p>
          <a:p>
            <a:r>
              <a:rPr lang="en-GB" i="1" dirty="0" smtClean="0"/>
              <a:t>Dinner money is paid in advance please on the first school day of the week (usually Monday).</a:t>
            </a:r>
          </a:p>
          <a:p>
            <a:r>
              <a:rPr lang="en-GB" i="1" dirty="0" smtClean="0"/>
              <a:t>The children leave their envelopes in a basket at the office on their way into school.</a:t>
            </a:r>
            <a:endParaRPr lang="en-GB" i="1" dirty="0"/>
          </a:p>
        </p:txBody>
      </p:sp>
    </p:spTree>
    <p:extLst>
      <p:ext uri="{BB962C8B-B14F-4D97-AF65-F5344CB8AC3E}">
        <p14:creationId xmlns:p14="http://schemas.microsoft.com/office/powerpoint/2010/main" val="1986856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457" y="4059241"/>
            <a:ext cx="1700410" cy="2002892"/>
          </a:xfrm>
          <a:prstGeom prst="rect">
            <a:avLst/>
          </a:prstGeom>
        </p:spPr>
      </p:pic>
      <p:sp>
        <p:nvSpPr>
          <p:cNvPr id="4" name="Rounded Rectangular Callout 3"/>
          <p:cNvSpPr/>
          <p:nvPr/>
        </p:nvSpPr>
        <p:spPr>
          <a:xfrm>
            <a:off x="733062" y="702732"/>
            <a:ext cx="4313071" cy="2777068"/>
          </a:xfrm>
          <a:prstGeom prst="wedgeRoundRectCallout">
            <a:avLst>
              <a:gd name="adj1" fmla="val -22499"/>
              <a:gd name="adj2" fmla="val 61825"/>
              <a:gd name="adj3" fmla="val 16667"/>
            </a:avLst>
          </a:prstGeom>
          <a:solidFill>
            <a:schemeClr val="bg1"/>
          </a:solidFill>
          <a:ln w="28575">
            <a:solidFill>
              <a:srgbClr val="E5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We </a:t>
            </a:r>
            <a:r>
              <a:rPr lang="en-GB" dirty="0">
                <a:solidFill>
                  <a:schemeClr val="tx1"/>
                </a:solidFill>
              </a:rPr>
              <a:t>will have a talk about what we will be doing for the rest of the day. </a:t>
            </a:r>
          </a:p>
          <a:p>
            <a:pPr algn="ctr"/>
            <a:endParaRPr lang="en-GB" dirty="0" smtClean="0">
              <a:solidFill>
                <a:schemeClr val="tx1"/>
              </a:solidFill>
            </a:endParaRPr>
          </a:p>
          <a:p>
            <a:pPr algn="ctr"/>
            <a:r>
              <a:rPr lang="en-GB" dirty="0" smtClean="0">
                <a:solidFill>
                  <a:schemeClr val="tx1"/>
                </a:solidFill>
              </a:rPr>
              <a:t>You will be in a ‘teddy group’.  Each teddy group will sit and play together.</a:t>
            </a:r>
            <a:endParaRPr lang="en-GB"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9049" y="1612900"/>
            <a:ext cx="3169911" cy="37338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55902" b="63648"/>
          <a:stretch/>
        </p:blipFill>
        <p:spPr>
          <a:xfrm>
            <a:off x="7582160" y="1227285"/>
            <a:ext cx="1361000" cy="957709"/>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58449" r="57693"/>
          <a:stretch/>
        </p:blipFill>
        <p:spPr>
          <a:xfrm>
            <a:off x="4744849" y="4594929"/>
            <a:ext cx="1305708" cy="1094670"/>
          </a:xfrm>
          <a:prstGeom prst="rect">
            <a:avLst/>
          </a:prstGeom>
        </p:spPr>
      </p:pic>
      <p:sp>
        <p:nvSpPr>
          <p:cNvPr id="7" name="TextBox 6">
            <a:extLst>
              <a:ext uri="{FF2B5EF4-FFF2-40B4-BE49-F238E27FC236}">
                <a16:creationId xmlns:a16="http://schemas.microsoft.com/office/drawing/2014/main" id="{61371750-D868-4708-867C-DB4EFAE30C3B}"/>
              </a:ext>
            </a:extLst>
          </p:cNvPr>
          <p:cNvSpPr txBox="1"/>
          <p:nvPr/>
        </p:nvSpPr>
        <p:spPr>
          <a:xfrm>
            <a:off x="877529" y="4322616"/>
            <a:ext cx="1438266" cy="1200329"/>
          </a:xfrm>
          <a:prstGeom prst="rect">
            <a:avLst/>
          </a:prstGeom>
          <a:noFill/>
          <a:ln>
            <a:noFill/>
          </a:ln>
        </p:spPr>
        <p:txBody>
          <a:bodyPr wrap="square" rtlCol="0">
            <a:spAutoFit/>
          </a:bodyPr>
          <a:lstStyle/>
          <a:p>
            <a:pPr algn="ctr"/>
            <a:r>
              <a:rPr lang="en-GB" dirty="0"/>
              <a:t>Insert a photo of yourself here.</a:t>
            </a:r>
          </a:p>
        </p:txBody>
      </p:sp>
      <p:sp>
        <p:nvSpPr>
          <p:cNvPr id="9" name="TextBox 8">
            <a:extLst>
              <a:ext uri="{FF2B5EF4-FFF2-40B4-BE49-F238E27FC236}">
                <a16:creationId xmlns:a16="http://schemas.microsoft.com/office/drawing/2014/main" id="{E345F731-E76A-4378-81F8-F783E636FA44}"/>
              </a:ext>
            </a:extLst>
          </p:cNvPr>
          <p:cNvSpPr txBox="1"/>
          <p:nvPr/>
        </p:nvSpPr>
        <p:spPr>
          <a:xfrm>
            <a:off x="6084664" y="2468265"/>
            <a:ext cx="1497496" cy="1477328"/>
          </a:xfrm>
          <a:prstGeom prst="rect">
            <a:avLst/>
          </a:prstGeom>
          <a:noFill/>
          <a:ln>
            <a:noFill/>
          </a:ln>
        </p:spPr>
        <p:txBody>
          <a:bodyPr wrap="square" rtlCol="0">
            <a:spAutoFit/>
          </a:bodyPr>
          <a:lstStyle/>
          <a:p>
            <a:pPr algn="ctr"/>
            <a:r>
              <a:rPr lang="en-GB" dirty="0"/>
              <a:t>Insert a photo which shows you in the classroom.</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20572" t="8095"/>
          <a:stretch/>
        </p:blipFill>
        <p:spPr>
          <a:xfrm rot="5400000">
            <a:off x="906968" y="4307622"/>
            <a:ext cx="1379387" cy="119704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436981" y="2241101"/>
            <a:ext cx="2586183" cy="1931655"/>
          </a:xfrm>
          <a:prstGeom prst="rect">
            <a:avLst/>
          </a:prstGeom>
        </p:spPr>
      </p:pic>
    </p:spTree>
    <p:extLst>
      <p:ext uri="{BB962C8B-B14F-4D97-AF65-F5344CB8AC3E}">
        <p14:creationId xmlns:p14="http://schemas.microsoft.com/office/powerpoint/2010/main" val="3750680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387" y="1968061"/>
            <a:ext cx="8220075" cy="994306"/>
          </a:xfrm>
        </p:spPr>
        <p:txBody>
          <a:bodyPr/>
          <a:lstStyle/>
          <a:p>
            <a:r>
              <a:rPr lang="en-GB" dirty="0" smtClean="0">
                <a:solidFill>
                  <a:srgbClr val="FF0000"/>
                </a:solidFill>
              </a:rPr>
              <a:t>Snack time</a:t>
            </a:r>
            <a:r>
              <a:rPr lang="en-GB" dirty="0" smtClean="0"/>
              <a:t/>
            </a:r>
            <a:br>
              <a:rPr lang="en-GB" dirty="0" smtClean="0"/>
            </a:br>
            <a:r>
              <a:rPr lang="en-GB" sz="2000" dirty="0" smtClean="0"/>
              <a:t>After our morning learning time, we will wash our hands and get ready for snack.</a:t>
            </a:r>
            <a:br>
              <a:rPr lang="en-GB" sz="2000" dirty="0" smtClean="0"/>
            </a:br>
            <a:r>
              <a:rPr lang="en-GB" sz="2000" dirty="0" smtClean="0"/>
              <a:t>You will need to bring a ‘ready to eat’ healthy snack from home.	</a:t>
            </a:r>
            <a:br>
              <a:rPr lang="en-GB" sz="2000" dirty="0" smtClean="0"/>
            </a:br>
            <a:r>
              <a:rPr lang="en-GB" sz="2000" i="1" dirty="0" smtClean="0"/>
              <a:t>Grown ups, please remember that we are a </a:t>
            </a:r>
            <a:r>
              <a:rPr lang="en-GB" sz="2000" i="1" u="sng" dirty="0" smtClean="0">
                <a:solidFill>
                  <a:srgbClr val="FF0000"/>
                </a:solidFill>
              </a:rPr>
              <a:t>NUT FREE SCHOOL</a:t>
            </a:r>
            <a:r>
              <a:rPr lang="en-GB" sz="2000" i="1" dirty="0" smtClean="0"/>
              <a:t>.</a:t>
            </a:r>
            <a:br>
              <a:rPr lang="en-GB" sz="2000" i="1" dirty="0" smtClean="0"/>
            </a:br>
            <a:r>
              <a:rPr lang="en-GB" sz="2000" i="1" dirty="0" smtClean="0"/>
              <a:t>Also, please ensure that grapes are cut in half lengthways.</a:t>
            </a:r>
            <a:endParaRPr lang="en-GB" sz="2000" i="1" dirty="0"/>
          </a:p>
        </p:txBody>
      </p:sp>
      <p:pic>
        <p:nvPicPr>
          <p:cNvPr id="4" name="Picture 3" descr="CONFESSION ZERO: 2010-12-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697" y="4532812"/>
            <a:ext cx="2192383" cy="1748425"/>
          </a:xfrm>
          <a:prstGeom prst="rect">
            <a:avLst/>
          </a:prstGeom>
        </p:spPr>
      </p:pic>
      <p:pic>
        <p:nvPicPr>
          <p:cNvPr id="5" name="Picture 4" descr="File:Cut-apple-slices 91653-480x360 (4899674329).jpg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089" y="4618354"/>
            <a:ext cx="2103120" cy="1577340"/>
          </a:xfrm>
          <a:prstGeom prst="rect">
            <a:avLst/>
          </a:prstGeom>
        </p:spPr>
      </p:pic>
      <p:pic>
        <p:nvPicPr>
          <p:cNvPr id="7" name="Picture 6" descr="Food, Nutrition and Health — Cass County Extens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9250" y="4300219"/>
            <a:ext cx="2857500" cy="1895475"/>
          </a:xfrm>
          <a:prstGeom prst="rect">
            <a:avLst/>
          </a:prstGeom>
        </p:spPr>
      </p:pic>
      <p:pic>
        <p:nvPicPr>
          <p:cNvPr id="8" name="Picture 7" descr="food and drink - Travelling to Asia and Oceania with a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6998" y="3623147"/>
            <a:ext cx="942431" cy="995207"/>
          </a:xfrm>
          <a:prstGeom prst="rect">
            <a:avLst/>
          </a:prstGeom>
        </p:spPr>
      </p:pic>
    </p:spTree>
    <p:extLst>
      <p:ext uri="{BB962C8B-B14F-4D97-AF65-F5344CB8AC3E}">
        <p14:creationId xmlns:p14="http://schemas.microsoft.com/office/powerpoint/2010/main" val="1537865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457" y="4059241"/>
            <a:ext cx="1700410" cy="2002892"/>
          </a:xfrm>
          <a:prstGeom prst="rect">
            <a:avLst/>
          </a:prstGeom>
        </p:spPr>
      </p:pic>
      <p:sp>
        <p:nvSpPr>
          <p:cNvPr id="4" name="Rounded Rectangular Callout 3"/>
          <p:cNvSpPr/>
          <p:nvPr/>
        </p:nvSpPr>
        <p:spPr>
          <a:xfrm>
            <a:off x="733062" y="702732"/>
            <a:ext cx="4313071" cy="2777068"/>
          </a:xfrm>
          <a:prstGeom prst="wedgeRoundRectCallout">
            <a:avLst>
              <a:gd name="adj1" fmla="val -22499"/>
              <a:gd name="adj2" fmla="val 61825"/>
              <a:gd name="adj3" fmla="val 16667"/>
            </a:avLst>
          </a:prstGeom>
          <a:solidFill>
            <a:schemeClr val="bg1"/>
          </a:solidFill>
          <a:ln w="28575">
            <a:solidFill>
              <a:srgbClr val="00A8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During the day, we </a:t>
            </a:r>
            <a:r>
              <a:rPr lang="en-GB" sz="1600" dirty="0" smtClean="0">
                <a:solidFill>
                  <a:schemeClr val="tx1"/>
                </a:solidFill>
              </a:rPr>
              <a:t>go </a:t>
            </a:r>
            <a:r>
              <a:rPr lang="en-GB" sz="1600" dirty="0">
                <a:solidFill>
                  <a:schemeClr val="tx1"/>
                </a:solidFill>
              </a:rPr>
              <a:t>outside to the playground to play</a:t>
            </a:r>
            <a:r>
              <a:rPr lang="en-GB" sz="1600" dirty="0" smtClean="0">
                <a:solidFill>
                  <a:schemeClr val="tx1"/>
                </a:solidFill>
              </a:rPr>
              <a:t>.</a:t>
            </a:r>
          </a:p>
          <a:p>
            <a:pPr algn="ctr"/>
            <a:r>
              <a:rPr lang="en-GB" sz="1600" dirty="0" smtClean="0">
                <a:solidFill>
                  <a:schemeClr val="tx1"/>
                </a:solidFill>
              </a:rPr>
              <a:t>Each class will take turns to play on the </a:t>
            </a:r>
            <a:r>
              <a:rPr lang="en-GB" sz="1600" dirty="0" err="1" smtClean="0">
                <a:solidFill>
                  <a:schemeClr val="tx1"/>
                </a:solidFill>
              </a:rPr>
              <a:t>playpark</a:t>
            </a:r>
            <a:r>
              <a:rPr lang="en-GB" sz="1600" dirty="0" smtClean="0">
                <a:solidFill>
                  <a:schemeClr val="tx1"/>
                </a:solidFill>
              </a:rPr>
              <a:t>, play football and the playground.</a:t>
            </a:r>
          </a:p>
          <a:p>
            <a:pPr algn="ctr"/>
            <a:r>
              <a:rPr lang="en-GB" sz="1600" dirty="0" smtClean="0">
                <a:solidFill>
                  <a:schemeClr val="tx1"/>
                </a:solidFill>
              </a:rPr>
              <a:t>Sometimes the P1 children get to use the bikes!  It is great fun!</a:t>
            </a:r>
            <a:endParaRPr lang="en-GB" sz="1600"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9049" y="1612900"/>
            <a:ext cx="3169911" cy="37338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55902" b="63648"/>
          <a:stretch/>
        </p:blipFill>
        <p:spPr>
          <a:xfrm>
            <a:off x="7582160" y="1227285"/>
            <a:ext cx="1361000" cy="957709"/>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58449" r="57693"/>
          <a:stretch/>
        </p:blipFill>
        <p:spPr>
          <a:xfrm>
            <a:off x="4744849" y="4594929"/>
            <a:ext cx="1305708" cy="1094670"/>
          </a:xfrm>
          <a:prstGeom prst="rect">
            <a:avLst/>
          </a:prstGeom>
        </p:spPr>
      </p:pic>
      <p:sp>
        <p:nvSpPr>
          <p:cNvPr id="7" name="TextBox 6">
            <a:extLst>
              <a:ext uri="{FF2B5EF4-FFF2-40B4-BE49-F238E27FC236}">
                <a16:creationId xmlns:a16="http://schemas.microsoft.com/office/drawing/2014/main" id="{61371750-D868-4708-867C-DB4EFAE30C3B}"/>
              </a:ext>
            </a:extLst>
          </p:cNvPr>
          <p:cNvSpPr txBox="1"/>
          <p:nvPr/>
        </p:nvSpPr>
        <p:spPr>
          <a:xfrm>
            <a:off x="877529" y="4322616"/>
            <a:ext cx="1438266" cy="1200329"/>
          </a:xfrm>
          <a:prstGeom prst="rect">
            <a:avLst/>
          </a:prstGeom>
          <a:noFill/>
          <a:ln>
            <a:noFill/>
          </a:ln>
        </p:spPr>
        <p:txBody>
          <a:bodyPr wrap="square" rtlCol="0">
            <a:spAutoFit/>
          </a:bodyPr>
          <a:lstStyle/>
          <a:p>
            <a:pPr algn="ctr"/>
            <a:r>
              <a:rPr lang="en-GB" dirty="0"/>
              <a:t>Insert a photo of yourself here.</a:t>
            </a:r>
          </a:p>
        </p:txBody>
      </p:sp>
      <p:sp>
        <p:nvSpPr>
          <p:cNvPr id="9" name="TextBox 8">
            <a:extLst>
              <a:ext uri="{FF2B5EF4-FFF2-40B4-BE49-F238E27FC236}">
                <a16:creationId xmlns:a16="http://schemas.microsoft.com/office/drawing/2014/main" id="{EFCAF59E-F1BF-4A37-9E13-B03EA655BCDB}"/>
              </a:ext>
            </a:extLst>
          </p:cNvPr>
          <p:cNvSpPr txBox="1"/>
          <p:nvPr/>
        </p:nvSpPr>
        <p:spPr>
          <a:xfrm>
            <a:off x="5897519" y="2726787"/>
            <a:ext cx="1892969" cy="923330"/>
          </a:xfrm>
          <a:prstGeom prst="rect">
            <a:avLst/>
          </a:prstGeom>
          <a:noFill/>
          <a:ln>
            <a:noFill/>
          </a:ln>
        </p:spPr>
        <p:txBody>
          <a:bodyPr wrap="square" rtlCol="0">
            <a:spAutoFit/>
          </a:bodyPr>
          <a:lstStyle/>
          <a:p>
            <a:pPr algn="ctr"/>
            <a:r>
              <a:rPr lang="en-GB" dirty="0"/>
              <a:t>Insert a photo which shows the playground.</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20572" t="8095"/>
          <a:stretch/>
        </p:blipFill>
        <p:spPr>
          <a:xfrm rot="5400000">
            <a:off x="906968" y="4307622"/>
            <a:ext cx="1379387" cy="119704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639619" y="1984068"/>
            <a:ext cx="2408767" cy="2408767"/>
          </a:xfrm>
          <a:prstGeom prst="rect">
            <a:avLst/>
          </a:prstGeom>
        </p:spPr>
      </p:pic>
      <p:pic>
        <p:nvPicPr>
          <p:cNvPr id="11" name="Picture 10" descr="Category:Children's tricycles in art - Wikimedia Common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9477" y="3885579"/>
            <a:ext cx="1866961" cy="2074401"/>
          </a:xfrm>
          <a:prstGeom prst="rect">
            <a:avLst/>
          </a:prstGeom>
        </p:spPr>
      </p:pic>
    </p:spTree>
    <p:extLst>
      <p:ext uri="{BB962C8B-B14F-4D97-AF65-F5344CB8AC3E}">
        <p14:creationId xmlns:p14="http://schemas.microsoft.com/office/powerpoint/2010/main" val="23720114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907</TotalTime>
  <Words>1008</Words>
  <Application>Microsoft Office PowerPoint</Application>
  <PresentationFormat>On-screen Show (4:3)</PresentationFormat>
  <Paragraphs>75</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Wingdings</vt:lpstr>
      <vt:lpstr>Twinkl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Snack time After our morning learning time, we will wash our hands and get ready for snack. You will need to bring a ‘ready to eat’ healthy snack from home.  Grown ups, please remember that we are a NUT FREE SCHOOL. Also, please ensure that grapes are cut in half lengthways.</vt:lpstr>
      <vt:lpstr>PowerPoint Presentation</vt:lpstr>
      <vt:lpstr>PowerPoint Presentation</vt:lpstr>
      <vt:lpstr>Where is the bathroom?</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Emily Holden</dc:creator>
  <cp:lastModifiedBy>J McDermott</cp:lastModifiedBy>
  <cp:revision>29</cp:revision>
  <dcterms:created xsi:type="dcterms:W3CDTF">2020-06-04T15:43:43Z</dcterms:created>
  <dcterms:modified xsi:type="dcterms:W3CDTF">2020-08-27T09:47:17Z</dcterms:modified>
</cp:coreProperties>
</file>