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8" r:id="rId3"/>
    <p:sldId id="258" r:id="rId4"/>
    <p:sldId id="262" r:id="rId5"/>
    <p:sldId id="267" r:id="rId6"/>
    <p:sldId id="271" r:id="rId7"/>
    <p:sldId id="272" r:id="rId8"/>
    <p:sldId id="268" r:id="rId9"/>
    <p:sldId id="273" r:id="rId10"/>
    <p:sldId id="263" r:id="rId11"/>
    <p:sldId id="277" r:id="rId12"/>
    <p:sldId id="264" r:id="rId13"/>
    <p:sldId id="275" r:id="rId14"/>
    <p:sldId id="276" r:id="rId15"/>
    <p:sldId id="274" r:id="rId1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US" smtClean="0"/>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3" name="Content Placeholder 2"/>
          <p:cNvSpPr>
            <a:spLocks noGrp="1"/>
          </p:cNvSpPr>
          <p:nvPr>
            <p:ph idx="1"/>
          </p:nvPr>
        </p:nvSpPr>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smtClean="0"/>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US" smtClean="0"/>
              <a:t>Edit Master text styles</a:t>
            </a:r>
          </a:p>
          <a:p>
            <a:pPr lvl="1" rtl="0"/>
            <a:r>
              <a:rPr lang="en-US" smtClean="0"/>
              <a:t>Second level</a:t>
            </a:r>
          </a:p>
          <a:p>
            <a:pPr lvl="2" rtl="0"/>
            <a:r>
              <a:rPr lang="en-US" smtClean="0"/>
              <a:t>Third level</a:t>
            </a:r>
          </a:p>
          <a:p>
            <a:pPr lvl="3" rtl="0"/>
            <a:r>
              <a:rPr lang="en-US" smtClean="0"/>
              <a:t>Fourth level</a:t>
            </a:r>
          </a:p>
          <a:p>
            <a:pPr lvl="4" rtl="0"/>
            <a:r>
              <a:rPr lang="en-US" smtClean="0"/>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US" smtClean="0"/>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smtClean="0"/>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smtClean="0"/>
              <a:t>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smtClean="0"/>
              <a:t>24/8/2016</a:t>
            </a:r>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twinkl.co.uk/resource/t-t-5144-minibeasts-videos-powerpoint" TargetMode="External"/><Relationship Id="rId3" Type="http://schemas.openxmlformats.org/officeDocument/2006/relationships/image" Target="../media/image34.jpeg"/><Relationship Id="rId7" Type="http://schemas.openxmlformats.org/officeDocument/2006/relationships/hyperlink" Target="https://www.twinkl.co.uk/resource/eyfs-minibeasts-colour-by-number-activity-sheets-t-tp-6929" TargetMode="External"/><Relationship Id="rId2" Type="http://schemas.openxmlformats.org/officeDocument/2006/relationships/hyperlink" Target="https://www.twinkl.co.uk/resource/t-t-5116-minibeast-nursery-rhyme-booklet-pack" TargetMode="External"/><Relationship Id="rId1" Type="http://schemas.openxmlformats.org/officeDocument/2006/relationships/slideLayout" Target="../slideLayouts/slideLayout7.xml"/><Relationship Id="rId6" Type="http://schemas.openxmlformats.org/officeDocument/2006/relationships/image" Target="../media/image36.jpg"/><Relationship Id="rId11" Type="http://schemas.openxmlformats.org/officeDocument/2006/relationships/image" Target="../media/image38.jpg"/><Relationship Id="rId5" Type="http://schemas.openxmlformats.org/officeDocument/2006/relationships/hyperlink" Target="https://www.twinkl.co.uk/resource/t-t-5145-minibeasts-what-am-i-interactive-powerpoint-game" TargetMode="External"/><Relationship Id="rId10" Type="http://schemas.openxmlformats.org/officeDocument/2006/relationships/hyperlink" Target="https://www.twinkl.co.uk/resource/t-t-10218-minibeast-hunt-and-location-recording-sheet" TargetMode="External"/><Relationship Id="rId4" Type="http://schemas.openxmlformats.org/officeDocument/2006/relationships/image" Target="../media/image35.jpeg"/><Relationship Id="rId9"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hyperlink" Target="https://www.youtube.com/watch?v=IESU1vfQxkk"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hyperlink" Target="https://www.twinkl.co.uk/resource/t-t-18828-incy-wincy-spider-prop-craft-instructions-powerpoint"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s://www.twinkl.co.uk/resource/t-t-18819-fingerprint-minibeast-garden-craft-instructions-powerpoint"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jotform.com/201172565524047"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577" y="138289"/>
            <a:ext cx="8782756" cy="1289756"/>
          </a:xfrm>
        </p:spPr>
        <p:txBody>
          <a:bodyPr rtlCol="0"/>
          <a:lstStyle/>
          <a:p>
            <a:pPr rtl="0"/>
            <a:r>
              <a:rPr lang="en-GB" dirty="0" smtClean="0">
                <a:solidFill>
                  <a:schemeClr val="accent5"/>
                </a:solidFill>
              </a:rPr>
              <a:t>P1 June </a:t>
            </a:r>
            <a:r>
              <a:rPr lang="en-GB" dirty="0" err="1" smtClean="0">
                <a:solidFill>
                  <a:schemeClr val="accent5"/>
                </a:solidFill>
              </a:rPr>
              <a:t>Homelearning</a:t>
            </a:r>
            <a:endParaRPr lang="en-gb" dirty="0">
              <a:solidFill>
                <a:schemeClr val="accent5"/>
              </a:solidFill>
            </a:endParaRPr>
          </a:p>
        </p:txBody>
      </p:sp>
      <p:sp>
        <p:nvSpPr>
          <p:cNvPr id="3" name="Subtitle 2"/>
          <p:cNvSpPr>
            <a:spLocks noGrp="1"/>
          </p:cNvSpPr>
          <p:nvPr>
            <p:ph type="subTitle" idx="1"/>
          </p:nvPr>
        </p:nvSpPr>
        <p:spPr>
          <a:xfrm>
            <a:off x="2528711" y="1638300"/>
            <a:ext cx="6461184" cy="914400"/>
          </a:xfrm>
        </p:spPr>
        <p:txBody>
          <a:bodyPr rtlCol="0">
            <a:noAutofit/>
          </a:bodyPr>
          <a:lstStyle/>
          <a:p>
            <a:pPr algn="ctr" rtl="0"/>
            <a:r>
              <a:rPr lang="en-gb" sz="4800" dirty="0" smtClean="0">
                <a:solidFill>
                  <a:srgbClr val="00B050"/>
                </a:solidFill>
              </a:rPr>
              <a:t>UP </a:t>
            </a:r>
            <a:r>
              <a:rPr lang="en-gb" sz="4800" dirty="0" err="1" smtClean="0">
                <a:solidFill>
                  <a:srgbClr val="00B050"/>
                </a:solidFill>
              </a:rPr>
              <a:t>UP</a:t>
            </a:r>
            <a:r>
              <a:rPr lang="en-gb" sz="4800" dirty="0" smtClean="0">
                <a:solidFill>
                  <a:srgbClr val="00B050"/>
                </a:solidFill>
              </a:rPr>
              <a:t> AND AWAY!</a:t>
            </a:r>
            <a:endParaRPr lang="en-gb" sz="4800" dirty="0">
              <a:solidFill>
                <a:srgbClr val="00B050"/>
              </a:solidFill>
            </a:endParaRPr>
          </a:p>
        </p:txBody>
      </p:sp>
      <p:pic>
        <p:nvPicPr>
          <p:cNvPr id="5" name="Picture 4" descr="Air Balloon PNG Clipart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9895" y="138289"/>
            <a:ext cx="2690180" cy="3914422"/>
          </a:xfrm>
          <a:prstGeom prst="rect">
            <a:avLst/>
          </a:prstGeom>
        </p:spPr>
      </p:pic>
      <p:sp>
        <p:nvSpPr>
          <p:cNvPr id="6" name="TextBox 5"/>
          <p:cNvSpPr txBox="1"/>
          <p:nvPr/>
        </p:nvSpPr>
        <p:spPr>
          <a:xfrm>
            <a:off x="3484326" y="2762955"/>
            <a:ext cx="6224117" cy="2308324"/>
          </a:xfrm>
          <a:prstGeom prst="rect">
            <a:avLst/>
          </a:prstGeom>
          <a:noFill/>
        </p:spPr>
        <p:txBody>
          <a:bodyPr wrap="square" rtlCol="0">
            <a:spAutoFit/>
          </a:bodyPr>
          <a:lstStyle/>
          <a:p>
            <a:pPr algn="ctr"/>
            <a:r>
              <a:rPr lang="en-GB" sz="3600" b="1" dirty="0" smtClean="0">
                <a:solidFill>
                  <a:schemeClr val="accent6">
                    <a:lumMod val="75000"/>
                  </a:schemeClr>
                </a:solidFill>
              </a:rPr>
              <a:t>Hello/</a:t>
            </a:r>
          </a:p>
          <a:p>
            <a:pPr algn="ctr"/>
            <a:r>
              <a:rPr lang="en-GB" sz="3600" b="1" dirty="0" smtClean="0">
                <a:solidFill>
                  <a:schemeClr val="accent6">
                    <a:lumMod val="75000"/>
                  </a:schemeClr>
                </a:solidFill>
              </a:rPr>
              <a:t>Overview/ Play and World Around Us Activities</a:t>
            </a:r>
            <a:endParaRPr lang="en-GB" sz="3600" b="1" dirty="0">
              <a:solidFill>
                <a:schemeClr val="accent6">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45" t="16416" r="41964" b="5261"/>
          <a:stretch/>
        </p:blipFill>
        <p:spPr>
          <a:xfrm>
            <a:off x="208915" y="587449"/>
            <a:ext cx="5108151" cy="7329087"/>
          </a:xfrm>
          <a:prstGeom prst="rect">
            <a:avLst/>
          </a:prstGeom>
        </p:spPr>
      </p:pic>
      <p:pic>
        <p:nvPicPr>
          <p:cNvPr id="3" name="Picture 2"/>
          <p:cNvPicPr>
            <a:picLocks noChangeAspect="1"/>
          </p:cNvPicPr>
          <p:nvPr/>
        </p:nvPicPr>
        <p:blipFill rotWithShape="1">
          <a:blip r:embed="rId3"/>
          <a:srcRect l="31504" t="9743" r="32968" b="16039"/>
          <a:stretch/>
        </p:blipFill>
        <p:spPr>
          <a:xfrm>
            <a:off x="6087425" y="587449"/>
            <a:ext cx="5619153" cy="6599651"/>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rotWithShape="1">
          <a:blip r:embed="rId2"/>
          <a:srcRect l="32772" t="10509" r="33653" b="6321"/>
          <a:stretch/>
        </p:blipFill>
        <p:spPr>
          <a:xfrm>
            <a:off x="5035155" y="90936"/>
            <a:ext cx="4797468" cy="6681534"/>
          </a:xfrm>
          <a:prstGeom prst="rect">
            <a:avLst/>
          </a:prstGeom>
        </p:spPr>
      </p:pic>
    </p:spTree>
    <p:extLst>
      <p:ext uri="{BB962C8B-B14F-4D97-AF65-F5344CB8AC3E}">
        <p14:creationId xmlns:p14="http://schemas.microsoft.com/office/powerpoint/2010/main" val="385744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695910"/>
            <a:ext cx="11620982" cy="771646"/>
          </a:xfrm>
        </p:spPr>
        <p:txBody>
          <a:bodyPr rtlCol="0">
            <a:normAutofit fontScale="90000"/>
          </a:bodyPr>
          <a:lstStyle/>
          <a:p>
            <a:pPr rtl="0"/>
            <a:r>
              <a:rPr lang="en-gb" dirty="0" err="1" smtClean="0"/>
              <a:t>Minibeasts</a:t>
            </a:r>
            <a:r>
              <a:rPr lang="en-gb" dirty="0" smtClean="0"/>
              <a:t>.  Can you sort out the </a:t>
            </a:r>
            <a:r>
              <a:rPr lang="en-gb" dirty="0" err="1" smtClean="0"/>
              <a:t>minibeasts</a:t>
            </a:r>
            <a:r>
              <a:rPr lang="en-gb" dirty="0" smtClean="0"/>
              <a:t> on t</a:t>
            </a:r>
            <a:r>
              <a:rPr lang="en-GB" dirty="0" smtClean="0"/>
              <a:t>he</a:t>
            </a:r>
            <a:r>
              <a:rPr lang="en-gb" dirty="0" smtClean="0"/>
              <a:t> next slide?  You will need to group all the mini beasts that have legs and the </a:t>
            </a:r>
            <a:r>
              <a:rPr lang="en-gb" dirty="0" err="1" smtClean="0"/>
              <a:t>minibeasts</a:t>
            </a:r>
            <a:r>
              <a:rPr lang="en-gb" dirty="0" smtClean="0"/>
              <a:t> that don’t.</a:t>
            </a:r>
            <a:endParaRPr lang="en-gb" dirty="0"/>
          </a:p>
        </p:txBody>
      </p:sp>
      <p:sp>
        <p:nvSpPr>
          <p:cNvPr id="3" name="Text Placeholder 2"/>
          <p:cNvSpPr>
            <a:spLocks noGrp="1"/>
          </p:cNvSpPr>
          <p:nvPr>
            <p:ph type="body" idx="1"/>
          </p:nvPr>
        </p:nvSpPr>
        <p:spPr>
          <a:xfrm>
            <a:off x="1065212" y="1467556"/>
            <a:ext cx="4956048" cy="823912"/>
          </a:xfrm>
        </p:spPr>
        <p:txBody>
          <a:bodyPr rtlCol="0"/>
          <a:lstStyle/>
          <a:p>
            <a:pPr rtl="0"/>
            <a:endParaRPr lang="en-US"/>
          </a:p>
        </p:txBody>
      </p:sp>
      <p:sp>
        <p:nvSpPr>
          <p:cNvPr id="4" name="Content Placeholder 3"/>
          <p:cNvSpPr>
            <a:spLocks noGrp="1"/>
          </p:cNvSpPr>
          <p:nvPr>
            <p:ph sz="half" idx="2"/>
          </p:nvPr>
        </p:nvSpPr>
        <p:spPr/>
        <p:txBody>
          <a:bodyPr rtlCol="0"/>
          <a:lstStyle/>
          <a:p>
            <a:pPr rtl="0"/>
            <a:endParaRPr lang="en-US"/>
          </a:p>
        </p:txBody>
      </p:sp>
      <p:sp>
        <p:nvSpPr>
          <p:cNvPr id="5" name="Text Placeholder 4"/>
          <p:cNvSpPr>
            <a:spLocks noGrp="1"/>
          </p:cNvSpPr>
          <p:nvPr>
            <p:ph type="body" sz="quarter" idx="3"/>
          </p:nvPr>
        </p:nvSpPr>
        <p:spPr/>
        <p:txBody>
          <a:bodyPr rtlCol="0"/>
          <a:lstStyle/>
          <a:p>
            <a:pPr rtl="0"/>
            <a:endParaRPr lang="en-US"/>
          </a:p>
        </p:txBody>
      </p:sp>
      <p:sp>
        <p:nvSpPr>
          <p:cNvPr id="6" name="Content Placeholder 5"/>
          <p:cNvSpPr>
            <a:spLocks noGrp="1"/>
          </p:cNvSpPr>
          <p:nvPr>
            <p:ph sz="quarter" idx="4"/>
          </p:nvPr>
        </p:nvSpPr>
        <p:spPr/>
        <p:txBody>
          <a:bodyPr rtlCol="0"/>
          <a:lstStyle/>
          <a:p>
            <a:pPr rtl="0"/>
            <a:endParaRPr lang="en-US"/>
          </a:p>
        </p:txBody>
      </p:sp>
      <p:pic>
        <p:nvPicPr>
          <p:cNvPr id="7" name="Picture 6"/>
          <p:cNvPicPr>
            <a:picLocks noChangeAspect="1"/>
          </p:cNvPicPr>
          <p:nvPr/>
        </p:nvPicPr>
        <p:blipFill rotWithShape="1">
          <a:blip r:embed="rId2"/>
          <a:srcRect l="15935" t="15113" r="17182" b="8703"/>
          <a:stretch/>
        </p:blipFill>
        <p:spPr>
          <a:xfrm>
            <a:off x="1939271" y="1467556"/>
            <a:ext cx="8310282" cy="5321961"/>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470" t="12777" r="35264" b="15856"/>
          <a:stretch/>
        </p:blipFill>
        <p:spPr>
          <a:xfrm>
            <a:off x="2288074" y="207914"/>
            <a:ext cx="7272615" cy="6173708"/>
          </a:xfrm>
          <a:prstGeom prst="rect">
            <a:avLst/>
          </a:prstGeom>
        </p:spPr>
      </p:pic>
    </p:spTree>
    <p:extLst>
      <p:ext uri="{BB962C8B-B14F-4D97-AF65-F5344CB8AC3E}">
        <p14:creationId xmlns:p14="http://schemas.microsoft.com/office/powerpoint/2010/main" val="53278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49" y="142716"/>
            <a:ext cx="10552253" cy="646331"/>
          </a:xfrm>
          <a:prstGeom prst="rect">
            <a:avLst/>
          </a:prstGeom>
        </p:spPr>
        <p:txBody>
          <a:bodyPr wrap="square">
            <a:spAutoFit/>
          </a:bodyPr>
          <a:lstStyle/>
          <a:p>
            <a:r>
              <a:rPr lang="en-GB" dirty="0">
                <a:hlinkClick r:id="rId2"/>
              </a:rPr>
              <a:t>https://</a:t>
            </a:r>
            <a:r>
              <a:rPr lang="en-GB" dirty="0" smtClean="0">
                <a:hlinkClick r:id="rId2"/>
              </a:rPr>
              <a:t>www.twinkl.co.uk/resource/t-t-5116-minibeast</a:t>
            </a:r>
          </a:p>
          <a:p>
            <a:r>
              <a:rPr lang="en-GB" dirty="0" smtClean="0">
                <a:hlinkClick r:id="rId2"/>
              </a:rPr>
              <a:t>-nursery-rhyme-booklet-pack</a:t>
            </a:r>
            <a:r>
              <a:rPr lang="en-GB" dirty="0" smtClean="0"/>
              <a:t> </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520" y="142716"/>
            <a:ext cx="1763854" cy="8819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49" y="1150838"/>
            <a:ext cx="2333971" cy="1166986"/>
          </a:xfrm>
          <a:prstGeom prst="rect">
            <a:avLst/>
          </a:prstGeom>
        </p:spPr>
      </p:pic>
      <p:sp>
        <p:nvSpPr>
          <p:cNvPr id="5" name="Rectangle 4"/>
          <p:cNvSpPr/>
          <p:nvPr/>
        </p:nvSpPr>
        <p:spPr>
          <a:xfrm>
            <a:off x="2810162" y="1560566"/>
            <a:ext cx="8280571" cy="646331"/>
          </a:xfrm>
          <a:prstGeom prst="rect">
            <a:avLst/>
          </a:prstGeom>
        </p:spPr>
        <p:txBody>
          <a:bodyPr wrap="square">
            <a:spAutoFit/>
          </a:bodyPr>
          <a:lstStyle/>
          <a:p>
            <a:r>
              <a:rPr lang="en-GB" dirty="0">
                <a:hlinkClick r:id="rId5"/>
              </a:rPr>
              <a:t>https://</a:t>
            </a:r>
            <a:r>
              <a:rPr lang="en-GB" dirty="0" smtClean="0">
                <a:hlinkClick r:id="rId5"/>
              </a:rPr>
              <a:t>www.twinkl.co.uk/resource/t-t-5145-minibeasts-what-am-i-interactive-powerpoint-game</a:t>
            </a:r>
            <a:r>
              <a:rPr lang="en-GB" dirty="0" smtClean="0"/>
              <a:t> </a:t>
            </a:r>
            <a:endParaRPr lang="en-GB"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6560" y="2742820"/>
            <a:ext cx="2678254" cy="1339127"/>
          </a:xfrm>
          <a:prstGeom prst="rect">
            <a:avLst/>
          </a:prstGeom>
        </p:spPr>
      </p:pic>
      <p:sp>
        <p:nvSpPr>
          <p:cNvPr id="7" name="Rectangle 6"/>
          <p:cNvSpPr/>
          <p:nvPr/>
        </p:nvSpPr>
        <p:spPr>
          <a:xfrm>
            <a:off x="327948" y="2865443"/>
            <a:ext cx="8836371" cy="646331"/>
          </a:xfrm>
          <a:prstGeom prst="rect">
            <a:avLst/>
          </a:prstGeom>
        </p:spPr>
        <p:txBody>
          <a:bodyPr wrap="square">
            <a:spAutoFit/>
          </a:bodyPr>
          <a:lstStyle/>
          <a:p>
            <a:r>
              <a:rPr lang="en-GB" dirty="0">
                <a:hlinkClick r:id="rId7"/>
              </a:rPr>
              <a:t>https://</a:t>
            </a:r>
            <a:r>
              <a:rPr lang="en-GB" dirty="0" smtClean="0">
                <a:hlinkClick r:id="rId7"/>
              </a:rPr>
              <a:t>www.twinkl.co.uk/resource/eyfs-minibeasts-colour-by-number-activity-sheets-t-tp-6929</a:t>
            </a:r>
            <a:r>
              <a:rPr lang="en-GB" dirty="0" smtClean="0"/>
              <a:t> </a:t>
            </a:r>
            <a:endParaRPr lang="en-GB" dirty="0"/>
          </a:p>
        </p:txBody>
      </p:sp>
      <p:sp>
        <p:nvSpPr>
          <p:cNvPr id="8" name="Rectangle 7"/>
          <p:cNvSpPr/>
          <p:nvPr/>
        </p:nvSpPr>
        <p:spPr>
          <a:xfrm>
            <a:off x="5384800" y="4417327"/>
            <a:ext cx="6969760" cy="646331"/>
          </a:xfrm>
          <a:prstGeom prst="rect">
            <a:avLst/>
          </a:prstGeom>
        </p:spPr>
        <p:txBody>
          <a:bodyPr wrap="square">
            <a:spAutoFit/>
          </a:bodyPr>
          <a:lstStyle/>
          <a:p>
            <a:r>
              <a:rPr lang="en-GB" dirty="0">
                <a:hlinkClick r:id="rId8"/>
              </a:rPr>
              <a:t>https://</a:t>
            </a:r>
            <a:r>
              <a:rPr lang="en-GB" dirty="0" smtClean="0">
                <a:hlinkClick r:id="rId8"/>
              </a:rPr>
              <a:t>www.twinkl.co.uk/resource/t-t-5144-minibeasts-videos-powerpoint</a:t>
            </a:r>
            <a:r>
              <a:rPr lang="en-GB" dirty="0" smtClean="0"/>
              <a:t> </a:t>
            </a:r>
            <a:endParaRPr lang="en-GB"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3735" y="3691742"/>
            <a:ext cx="3434746" cy="1717373"/>
          </a:xfrm>
          <a:prstGeom prst="rect">
            <a:avLst/>
          </a:prstGeom>
        </p:spPr>
      </p:pic>
      <p:sp>
        <p:nvSpPr>
          <p:cNvPr id="10" name="Rectangle 9"/>
          <p:cNvSpPr/>
          <p:nvPr/>
        </p:nvSpPr>
        <p:spPr>
          <a:xfrm>
            <a:off x="327948" y="5744495"/>
            <a:ext cx="7942292" cy="646331"/>
          </a:xfrm>
          <a:prstGeom prst="rect">
            <a:avLst/>
          </a:prstGeom>
        </p:spPr>
        <p:txBody>
          <a:bodyPr wrap="square">
            <a:spAutoFit/>
          </a:bodyPr>
          <a:lstStyle/>
          <a:p>
            <a:r>
              <a:rPr lang="en-GB" dirty="0">
                <a:hlinkClick r:id="rId10"/>
              </a:rPr>
              <a:t>https://</a:t>
            </a:r>
            <a:r>
              <a:rPr lang="en-GB" dirty="0" smtClean="0">
                <a:hlinkClick r:id="rId10"/>
              </a:rPr>
              <a:t>www.twinkl.co.uk/resource/t-t-10218-minibeast-hunt-and-location-recording-sheet</a:t>
            </a:r>
            <a:r>
              <a:rPr lang="en-GB" dirty="0" smtClean="0"/>
              <a:t> </a:t>
            </a:r>
            <a:endParaRPr lang="en-GB" dirty="0"/>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0240" y="5133299"/>
            <a:ext cx="3343646" cy="1671823"/>
          </a:xfrm>
          <a:prstGeom prst="rect">
            <a:avLst/>
          </a:prstGeom>
        </p:spPr>
      </p:pic>
    </p:spTree>
    <p:extLst>
      <p:ext uri="{BB962C8B-B14F-4D97-AF65-F5344CB8AC3E}">
        <p14:creationId xmlns:p14="http://schemas.microsoft.com/office/powerpoint/2010/main" val="2666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2101" y="-609600"/>
            <a:ext cx="10058402" cy="1219200"/>
          </a:xfrm>
        </p:spPr>
        <p:txBody>
          <a:bodyPr/>
          <a:lstStyle/>
          <a:p>
            <a:r>
              <a:rPr lang="en-GB" dirty="0" smtClean="0"/>
              <a:t>Can you make your own parachute?</a:t>
            </a:r>
            <a:endParaRPr lang="en-GB" dirty="0"/>
          </a:p>
        </p:txBody>
      </p:sp>
      <p:pic>
        <p:nvPicPr>
          <p:cNvPr id="8" name="Content Placeholder 7"/>
          <p:cNvPicPr>
            <a:picLocks noGrp="1" noChangeAspect="1"/>
          </p:cNvPicPr>
          <p:nvPr>
            <p:ph idx="1"/>
          </p:nvPr>
        </p:nvPicPr>
        <p:blipFill rotWithShape="1">
          <a:blip r:embed="rId2"/>
          <a:srcRect l="33963" t="14349" r="34071" b="25105"/>
          <a:stretch/>
        </p:blipFill>
        <p:spPr>
          <a:xfrm>
            <a:off x="666044" y="733777"/>
            <a:ext cx="5068711" cy="5397661"/>
          </a:xfrm>
          <a:prstGeom prst="rect">
            <a:avLst/>
          </a:prstGeom>
        </p:spPr>
      </p:pic>
      <p:pic>
        <p:nvPicPr>
          <p:cNvPr id="9" name="Picture 8" descr="Furballs Vector Card | DragonArtz Designs (we moved 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018" y="733777"/>
            <a:ext cx="5405404" cy="5405404"/>
          </a:xfrm>
          <a:prstGeom prst="rect">
            <a:avLst/>
          </a:prstGeom>
        </p:spPr>
      </p:pic>
    </p:spTree>
    <p:extLst>
      <p:ext uri="{BB962C8B-B14F-4D97-AF65-F5344CB8AC3E}">
        <p14:creationId xmlns:p14="http://schemas.microsoft.com/office/powerpoint/2010/main" val="23743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10058402" cy="677333"/>
          </a:xfrm>
        </p:spPr>
        <p:txBody>
          <a:bodyPr rtlCol="0"/>
          <a:lstStyle/>
          <a:p>
            <a:pPr algn="ctr" rtl="0"/>
            <a:r>
              <a:rPr lang="en-gb" dirty="0" smtClean="0"/>
              <a:t>June P1 learning overview</a:t>
            </a:r>
            <a:endParaRPr lang="en-gb" dirty="0"/>
          </a:p>
        </p:txBody>
      </p:sp>
      <p:sp>
        <p:nvSpPr>
          <p:cNvPr id="3" name="Content Placeholder 2"/>
          <p:cNvSpPr>
            <a:spLocks noGrp="1"/>
          </p:cNvSpPr>
          <p:nvPr>
            <p:ph sz="half" idx="1"/>
          </p:nvPr>
        </p:nvSpPr>
        <p:spPr/>
        <p:txBody>
          <a:bodyPr rtlCol="0"/>
          <a:lstStyle/>
          <a:p>
            <a:pPr rtl="0"/>
            <a:endParaRPr lang="en-gb" dirty="0"/>
          </a:p>
        </p:txBody>
      </p:sp>
      <p:sp>
        <p:nvSpPr>
          <p:cNvPr id="4" name="Content Placeholder 3"/>
          <p:cNvSpPr>
            <a:spLocks noGrp="1"/>
          </p:cNvSpPr>
          <p:nvPr>
            <p:ph sz="half" idx="2"/>
          </p:nvPr>
        </p:nvSpPr>
        <p:spPr/>
        <p:txBody>
          <a:bodyPr/>
          <a:lstStyle/>
          <a:p>
            <a:endParaRPr lang="en-GB"/>
          </a:p>
        </p:txBody>
      </p:sp>
      <p:pic>
        <p:nvPicPr>
          <p:cNvPr id="6" name="Picture 5"/>
          <p:cNvPicPr>
            <a:picLocks noChangeAspect="1"/>
          </p:cNvPicPr>
          <p:nvPr/>
        </p:nvPicPr>
        <p:blipFill rotWithShape="1">
          <a:blip r:embed="rId2"/>
          <a:srcRect l="16492" t="11133" r="19868" b="14792"/>
          <a:stretch/>
        </p:blipFill>
        <p:spPr>
          <a:xfrm>
            <a:off x="214092" y="677333"/>
            <a:ext cx="9218172" cy="6032408"/>
          </a:xfrm>
          <a:prstGeom prst="rect">
            <a:avLst/>
          </a:prstGeom>
        </p:spPr>
      </p:pic>
      <p:sp>
        <p:nvSpPr>
          <p:cNvPr id="5" name="TextBox 4"/>
          <p:cNvSpPr txBox="1"/>
          <p:nvPr/>
        </p:nvSpPr>
        <p:spPr>
          <a:xfrm>
            <a:off x="9742311" y="1825625"/>
            <a:ext cx="2178756" cy="3416320"/>
          </a:xfrm>
          <a:prstGeom prst="rect">
            <a:avLst/>
          </a:prstGeom>
          <a:solidFill>
            <a:srgbClr val="FFFFCC"/>
          </a:solidFill>
        </p:spPr>
        <p:txBody>
          <a:bodyPr wrap="square" rtlCol="0">
            <a:spAutoFit/>
          </a:bodyPr>
          <a:lstStyle/>
          <a:p>
            <a:pPr algn="ctr"/>
            <a:r>
              <a:rPr lang="en-GB" b="1" dirty="0" smtClean="0">
                <a:solidFill>
                  <a:srgbClr val="FF0000"/>
                </a:solidFill>
              </a:rPr>
              <a:t>This is an overview of the work that would be completed under normal circumstances in school.  I have included lots of practical activities.  Please pick from it as you wish.  </a:t>
            </a:r>
            <a:endParaRPr lang="en-GB" b="1" dirty="0">
              <a:solidFill>
                <a:srgbClr val="FF0000"/>
              </a:solidFill>
            </a:endParaRPr>
          </a:p>
        </p:txBody>
      </p:sp>
    </p:spTree>
    <p:extLst>
      <p:ext uri="{BB962C8B-B14F-4D97-AF65-F5344CB8AC3E}">
        <p14:creationId xmlns:p14="http://schemas.microsoft.com/office/powerpoint/2010/main" val="37789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40267" y="0"/>
            <a:ext cx="10058402" cy="1219200"/>
          </a:xfrm>
        </p:spPr>
        <p:txBody>
          <a:bodyPr rtlCol="0"/>
          <a:lstStyle/>
          <a:p>
            <a:pPr rtl="0"/>
            <a:r>
              <a:rPr lang="en-GB" dirty="0" smtClean="0"/>
              <a:t>Hello girls and boys, </a:t>
            </a:r>
            <a:endParaRPr dirty="0"/>
          </a:p>
        </p:txBody>
      </p:sp>
      <p:sp>
        <p:nvSpPr>
          <p:cNvPr id="14" name="Content Placeholder 13"/>
          <p:cNvSpPr>
            <a:spLocks noGrp="1"/>
          </p:cNvSpPr>
          <p:nvPr>
            <p:ph idx="1"/>
          </p:nvPr>
        </p:nvSpPr>
        <p:spPr>
          <a:xfrm>
            <a:off x="440267" y="1219200"/>
            <a:ext cx="11604977" cy="4762500"/>
          </a:xfrm>
        </p:spPr>
        <p:txBody>
          <a:bodyPr rtlCol="0">
            <a:normAutofit fontScale="85000" lnSpcReduction="10000"/>
          </a:bodyPr>
          <a:lstStyle/>
          <a:p>
            <a:pPr marL="0" indent="0" rtl="0">
              <a:buNone/>
            </a:pPr>
            <a:r>
              <a:rPr lang="en-GB" b="1" dirty="0" smtClean="0">
                <a:solidFill>
                  <a:schemeClr val="accent5"/>
                </a:solidFill>
              </a:rPr>
              <a:t>It is hard to believe that we have </a:t>
            </a:r>
            <a:r>
              <a:rPr lang="en-GB" b="1" dirty="0" smtClean="0">
                <a:solidFill>
                  <a:schemeClr val="accent5"/>
                </a:solidFill>
              </a:rPr>
              <a:t>nearly reached </a:t>
            </a:r>
            <a:r>
              <a:rPr lang="en-GB" b="1" dirty="0" smtClean="0">
                <a:solidFill>
                  <a:schemeClr val="accent5"/>
                </a:solidFill>
              </a:rPr>
              <a:t>the end of your P1 year!  I really wish things were different for you and that we were in our classroom learning, exploring, having fun and sharing stories together.  Although your P1 year hasn’t turned out the way we had planned, I hope that you have been enjoying the sunny weather and having fun. </a:t>
            </a:r>
          </a:p>
          <a:p>
            <a:pPr marL="0" indent="0" rtl="0">
              <a:buNone/>
            </a:pPr>
            <a:r>
              <a:rPr lang="en-GB" b="1" dirty="0" smtClean="0">
                <a:solidFill>
                  <a:schemeClr val="accent5"/>
                </a:solidFill>
              </a:rPr>
              <a:t>We are so very proud of our wonderful P1 children in St. Paul’s.  We think you are all super stars.  Mrs Cassidy, Mrs Maguire and myself miss you all very much. </a:t>
            </a:r>
          </a:p>
          <a:p>
            <a:pPr marL="0" indent="0" rtl="0">
              <a:buNone/>
            </a:pPr>
            <a:r>
              <a:rPr lang="en-GB" b="1" dirty="0" smtClean="0">
                <a:solidFill>
                  <a:schemeClr val="accent5"/>
                </a:solidFill>
              </a:rPr>
              <a:t>If you have done something you would like to show me, your grown ups can send me an email.  I really enjoy hearing from you!</a:t>
            </a:r>
          </a:p>
          <a:p>
            <a:pPr marL="0" indent="0" rtl="0">
              <a:buNone/>
            </a:pPr>
            <a:r>
              <a:rPr lang="en-GB" b="1" dirty="0" smtClean="0">
                <a:solidFill>
                  <a:schemeClr val="accent5"/>
                </a:solidFill>
              </a:rPr>
              <a:t>If I can help in any way please get in touch.</a:t>
            </a:r>
          </a:p>
          <a:p>
            <a:pPr marL="0" indent="0" rtl="0">
              <a:buNone/>
            </a:pPr>
            <a:r>
              <a:rPr lang="en-GB" b="1" dirty="0" smtClean="0">
                <a:solidFill>
                  <a:schemeClr val="accent5"/>
                </a:solidFill>
              </a:rPr>
              <a:t>Keep safe and have fun, </a:t>
            </a:r>
          </a:p>
          <a:p>
            <a:pPr marL="0" indent="0" rtl="0">
              <a:buNone/>
            </a:pPr>
            <a:r>
              <a:rPr lang="en-GB" b="1" dirty="0" smtClean="0">
                <a:solidFill>
                  <a:schemeClr val="accent5"/>
                </a:solidFill>
              </a:rPr>
              <a:t>Mrs Doherty x</a:t>
            </a:r>
          </a:p>
          <a:p>
            <a:pPr marL="0" indent="0" rtl="0">
              <a:buNone/>
            </a:pPr>
            <a:r>
              <a:rPr lang="en-GB" dirty="0" smtClean="0"/>
              <a:t> </a:t>
            </a:r>
            <a:endParaRPr dirty="0"/>
          </a:p>
        </p:txBody>
      </p:sp>
      <p:pic>
        <p:nvPicPr>
          <p:cNvPr id="2" name="Picture 1" descr="Free vector graphic: Girl, Hello, Woman, Wave, Happ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014" y="5000978"/>
            <a:ext cx="777569" cy="1529644"/>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677" y="-171075"/>
            <a:ext cx="3840480" cy="897470"/>
          </a:xfrm>
        </p:spPr>
        <p:txBody>
          <a:bodyPr rtlCol="0">
            <a:normAutofit/>
          </a:bodyPr>
          <a:lstStyle/>
          <a:p>
            <a:pPr rtl="0"/>
            <a:r>
              <a:rPr lang="en-gb" dirty="0" smtClean="0"/>
              <a:t>Let’s Play!</a:t>
            </a:r>
            <a:endParaRPr lang="en-gb" dirty="0"/>
          </a:p>
        </p:txBody>
      </p:sp>
      <p:sp>
        <p:nvSpPr>
          <p:cNvPr id="4" name="Text Placeholder 3"/>
          <p:cNvSpPr>
            <a:spLocks noGrp="1"/>
          </p:cNvSpPr>
          <p:nvPr>
            <p:ph type="body" sz="half" idx="2"/>
          </p:nvPr>
        </p:nvSpPr>
        <p:spPr>
          <a:xfrm>
            <a:off x="7188091" y="823610"/>
            <a:ext cx="4732975" cy="5001457"/>
          </a:xfrm>
        </p:spPr>
        <p:txBody>
          <a:bodyPr rtlCol="0">
            <a:normAutofit fontScale="92500" lnSpcReduction="10000"/>
          </a:bodyPr>
          <a:lstStyle/>
          <a:p>
            <a:r>
              <a:rPr lang="en-US" dirty="0" err="1"/>
              <a:t>Roleplay</a:t>
            </a:r>
            <a:r>
              <a:rPr lang="en-US" dirty="0"/>
              <a:t> in the Travel </a:t>
            </a:r>
            <a:r>
              <a:rPr lang="en-US" dirty="0" smtClean="0"/>
              <a:t>Agents.</a:t>
            </a:r>
          </a:p>
          <a:p>
            <a:r>
              <a:rPr lang="en-US" dirty="0" smtClean="0"/>
              <a:t>Our June pretend play focuses on the Travel Agents.  We </a:t>
            </a:r>
          </a:p>
          <a:p>
            <a:pPr marL="285750" indent="-285750">
              <a:buFont typeface="Arial" panose="020B0604020202020204" pitchFamily="34" charset="0"/>
              <a:buChar char="•"/>
            </a:pPr>
            <a:r>
              <a:rPr lang="en-US" dirty="0" smtClean="0"/>
              <a:t>look at maps </a:t>
            </a:r>
          </a:p>
          <a:p>
            <a:pPr marL="285750" indent="-285750">
              <a:buFont typeface="Arial" panose="020B0604020202020204" pitchFamily="34" charset="0"/>
              <a:buChar char="•"/>
            </a:pPr>
            <a:r>
              <a:rPr lang="en-US" dirty="0" smtClean="0"/>
              <a:t>Find out about other countries</a:t>
            </a:r>
          </a:p>
          <a:p>
            <a:pPr marL="285750" indent="-285750">
              <a:buFont typeface="Arial" panose="020B0604020202020204" pitchFamily="34" charset="0"/>
              <a:buChar char="•"/>
            </a:pPr>
            <a:r>
              <a:rPr lang="en-US" dirty="0"/>
              <a:t>t</a:t>
            </a:r>
            <a:r>
              <a:rPr lang="en-US" dirty="0" smtClean="0"/>
              <a:t>alk about pretend holiday </a:t>
            </a:r>
            <a:r>
              <a:rPr lang="en-US" dirty="0"/>
              <a:t>plans</a:t>
            </a:r>
            <a:r>
              <a:rPr lang="en-US" dirty="0" smtClean="0"/>
              <a:t>.</a:t>
            </a:r>
          </a:p>
          <a:p>
            <a:pPr marL="285750" indent="-285750">
              <a:buFont typeface="Arial" panose="020B0604020202020204" pitchFamily="34" charset="0"/>
              <a:buChar char="•"/>
            </a:pPr>
            <a:r>
              <a:rPr lang="en-US" dirty="0"/>
              <a:t>w</a:t>
            </a:r>
            <a:r>
              <a:rPr lang="en-US" dirty="0" smtClean="0"/>
              <a:t>rite tickets</a:t>
            </a:r>
          </a:p>
          <a:p>
            <a:pPr marL="285750" indent="-285750">
              <a:buFont typeface="Arial" panose="020B0604020202020204" pitchFamily="34" charset="0"/>
              <a:buChar char="•"/>
            </a:pPr>
            <a:r>
              <a:rPr lang="en-US" dirty="0" smtClean="0"/>
              <a:t>Look at pictures of different types of holidays (photo packs on </a:t>
            </a:r>
            <a:r>
              <a:rPr lang="en-US" dirty="0" err="1" smtClean="0"/>
              <a:t>Twinkl</a:t>
            </a:r>
            <a:r>
              <a:rPr lang="en-US" dirty="0" smtClean="0"/>
              <a:t>)</a:t>
            </a:r>
          </a:p>
          <a:p>
            <a:pPr marL="285750" indent="-285750">
              <a:buFont typeface="Arial" panose="020B0604020202020204" pitchFamily="34" charset="0"/>
              <a:buChar char="•"/>
            </a:pPr>
            <a:r>
              <a:rPr lang="en-US" dirty="0" smtClean="0"/>
              <a:t>Think about what we would pack for a holiday</a:t>
            </a:r>
          </a:p>
          <a:p>
            <a:r>
              <a:rPr lang="en-US" b="1" dirty="0" smtClean="0">
                <a:solidFill>
                  <a:schemeClr val="accent6">
                    <a:lumMod val="75000"/>
                  </a:schemeClr>
                </a:solidFill>
              </a:rPr>
              <a:t>There are lots of lovely travel agent resources on the </a:t>
            </a:r>
            <a:r>
              <a:rPr lang="en-US" b="1" dirty="0" err="1" smtClean="0">
                <a:solidFill>
                  <a:schemeClr val="accent6">
                    <a:lumMod val="75000"/>
                  </a:schemeClr>
                </a:solidFill>
              </a:rPr>
              <a:t>Twinkl</a:t>
            </a:r>
            <a:r>
              <a:rPr lang="en-US" b="1" dirty="0" smtClean="0">
                <a:solidFill>
                  <a:schemeClr val="accent6">
                    <a:lumMod val="75000"/>
                  </a:schemeClr>
                </a:solidFill>
              </a:rPr>
              <a:t> Website.  Type in Travel Agent EYFS into the search bar.</a:t>
            </a:r>
          </a:p>
          <a:p>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50" r="1250"/>
          <a:stretch>
            <a:fillRect/>
          </a:stretch>
        </p:blipFill>
        <p:spPr>
          <a:xfrm>
            <a:off x="836613" y="1031195"/>
            <a:ext cx="5902854" cy="4540657"/>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59695" y="3128256"/>
            <a:ext cx="4368800" cy="3062463"/>
          </a:xfrm>
        </p:spPr>
        <p:txBody>
          <a:bodyPr rtlCol="0">
            <a:normAutofit fontScale="92500" lnSpcReduction="10000"/>
          </a:bodyPr>
          <a:lstStyle/>
          <a:p>
            <a:pPr marL="0" indent="0">
              <a:buNone/>
            </a:pPr>
            <a:r>
              <a:rPr lang="en-US" dirty="0" smtClean="0"/>
              <a:t>Playdough</a:t>
            </a:r>
          </a:p>
          <a:p>
            <a:pPr marL="0" indent="0">
              <a:buNone/>
            </a:pPr>
            <a:r>
              <a:rPr lang="en-US" dirty="0"/>
              <a:t>L</a:t>
            </a:r>
            <a:r>
              <a:rPr lang="en-US" dirty="0" smtClean="0"/>
              <a:t>ook closely at </a:t>
            </a:r>
            <a:r>
              <a:rPr lang="en-US" dirty="0" err="1" smtClean="0"/>
              <a:t>minibeasts</a:t>
            </a:r>
            <a:r>
              <a:rPr lang="en-US" dirty="0" smtClean="0"/>
              <a:t> in your garden or at photographs.  What can you see?  Can you count the legs, eyes or antennae? </a:t>
            </a:r>
          </a:p>
          <a:p>
            <a:pPr marL="0" indent="0">
              <a:buNone/>
            </a:pPr>
            <a:r>
              <a:rPr lang="en-US" dirty="0" smtClean="0"/>
              <a:t>Can you roll your play dough into a sausage shape or a ball to make a bug of your own?</a:t>
            </a:r>
            <a:endParaRPr lang="en-GB" dirty="0"/>
          </a:p>
          <a:p>
            <a:pPr rtl="0"/>
            <a:endParaRPr lang="en-US" dirty="0"/>
          </a:p>
        </p:txBody>
      </p:sp>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2065" b="12065"/>
          <a:stretch>
            <a:fillRect/>
          </a:stretch>
        </p:blipFill>
        <p:spPr>
          <a:xfrm>
            <a:off x="7945316" y="3605213"/>
            <a:ext cx="4071404" cy="26606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799" y="246239"/>
            <a:ext cx="3939823" cy="295486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4219" y="450859"/>
            <a:ext cx="4356149" cy="25456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695" y="704143"/>
            <a:ext cx="3070578" cy="20390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417" y="3787951"/>
            <a:ext cx="2628900" cy="1743075"/>
          </a:xfrm>
          <a:prstGeom prst="rect">
            <a:avLst/>
          </a:prstGeo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457" y="-518761"/>
            <a:ext cx="10058402" cy="1219200"/>
          </a:xfrm>
        </p:spPr>
        <p:txBody>
          <a:bodyPr/>
          <a:lstStyle/>
          <a:p>
            <a:r>
              <a:rPr lang="en-GB" dirty="0" smtClean="0"/>
              <a:t>Small world Play:  Airport</a:t>
            </a:r>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900" y="848118"/>
            <a:ext cx="3380245" cy="200786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459" y="848118"/>
            <a:ext cx="3230060" cy="20284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57" y="3071397"/>
            <a:ext cx="6007715" cy="3514279"/>
          </a:xfrm>
          <a:prstGeom prst="rect">
            <a:avLst/>
          </a:prstGeom>
        </p:spPr>
      </p:pic>
      <p:pic>
        <p:nvPicPr>
          <p:cNvPr id="12" name="Content Placeholder 11"/>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7279833" y="361389"/>
            <a:ext cx="4762500" cy="2981325"/>
          </a:xfrm>
        </p:spPr>
      </p:pic>
      <p:sp>
        <p:nvSpPr>
          <p:cNvPr id="14" name="Oval Callout 13"/>
          <p:cNvSpPr/>
          <p:nvPr/>
        </p:nvSpPr>
        <p:spPr>
          <a:xfrm>
            <a:off x="6096000" y="3024275"/>
            <a:ext cx="6096000" cy="3833725"/>
          </a:xfrm>
          <a:prstGeom prst="wedgeEllipseCallout">
            <a:avLst>
              <a:gd name="adj1" fmla="val -56739"/>
              <a:gd name="adj2" fmla="val 4669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rgbClr val="7030A0"/>
              </a:solidFill>
              <a:latin typeface="Comic Sans MS" panose="030F0702030302020204" pitchFamily="66" charset="0"/>
            </a:endParaRPr>
          </a:p>
          <a:p>
            <a:pPr algn="ctr"/>
            <a:r>
              <a:rPr lang="en-GB" sz="1600" dirty="0" smtClean="0">
                <a:solidFill>
                  <a:srgbClr val="7030A0"/>
                </a:solidFill>
                <a:latin typeface="Comic Sans MS" panose="030F0702030302020204" pitchFamily="66" charset="0"/>
              </a:rPr>
              <a:t>Can you create your own pretend airport?  Maybe you have some airport toys at home?  If not, you could make some aeroplanes out of things you have at home.  Look at airport photos for ideas.  Paper planes are great fun too!  </a:t>
            </a:r>
          </a:p>
          <a:p>
            <a:pPr algn="ctr"/>
            <a:endParaRPr lang="en-GB" sz="1600" dirty="0" smtClean="0">
              <a:solidFill>
                <a:srgbClr val="7030A0"/>
              </a:solidFill>
              <a:latin typeface="Comic Sans MS" panose="030F0702030302020204" pitchFamily="66" charset="0"/>
            </a:endParaRPr>
          </a:p>
          <a:p>
            <a:pPr algn="ctr"/>
            <a:endParaRPr lang="en-GB" sz="1600" dirty="0">
              <a:solidFill>
                <a:srgbClr val="7030A0"/>
              </a:solidFill>
              <a:latin typeface="Comic Sans MS" panose="030F0702030302020204" pitchFamily="66" charset="0"/>
            </a:endParaRPr>
          </a:p>
          <a:p>
            <a:pPr algn="ctr"/>
            <a:r>
              <a:rPr lang="en-GB" sz="1600" dirty="0" smtClean="0">
                <a:solidFill>
                  <a:srgbClr val="7030A0"/>
                </a:solidFill>
                <a:latin typeface="Comic Sans MS" panose="030F0702030302020204" pitchFamily="66" charset="0"/>
              </a:rPr>
              <a:t>Here is a lovely airport cartoon…</a:t>
            </a:r>
            <a:endParaRPr lang="en-GB" sz="1600" dirty="0">
              <a:solidFill>
                <a:srgbClr val="7030A0"/>
              </a:solidFill>
              <a:latin typeface="Comic Sans MS" panose="030F0702030302020204" pitchFamily="66" charset="0"/>
            </a:endParaRPr>
          </a:p>
          <a:p>
            <a:pPr algn="ctr"/>
            <a:endParaRPr lang="en-GB" sz="1600" dirty="0" smtClean="0">
              <a:solidFill>
                <a:srgbClr val="7030A0"/>
              </a:solidFill>
              <a:latin typeface="Comic Sans MS" panose="030F0702030302020204" pitchFamily="66" charset="0"/>
            </a:endParaRPr>
          </a:p>
          <a:p>
            <a:pPr algn="ctr"/>
            <a:r>
              <a:rPr lang="en-GB" sz="1600" dirty="0" smtClean="0">
                <a:solidFill>
                  <a:srgbClr val="7030A0"/>
                </a:solidFill>
                <a:latin typeface="Comic Sans MS" panose="030F0702030302020204" pitchFamily="66" charset="0"/>
                <a:hlinkClick r:id="rId6"/>
              </a:rPr>
              <a:t>https</a:t>
            </a:r>
            <a:r>
              <a:rPr lang="en-GB" sz="1600" dirty="0">
                <a:solidFill>
                  <a:srgbClr val="7030A0"/>
                </a:solidFill>
                <a:latin typeface="Comic Sans MS" panose="030F0702030302020204" pitchFamily="66" charset="0"/>
                <a:hlinkClick r:id="rId6"/>
              </a:rPr>
              <a:t>://</a:t>
            </a:r>
            <a:r>
              <a:rPr lang="en-GB" sz="1600" dirty="0" smtClean="0">
                <a:solidFill>
                  <a:srgbClr val="7030A0"/>
                </a:solidFill>
                <a:latin typeface="Comic Sans MS" panose="030F0702030302020204" pitchFamily="66" charset="0"/>
                <a:hlinkClick r:id="rId6"/>
              </a:rPr>
              <a:t>www.youtube.com/watch?v=IESU1vfQxkk</a:t>
            </a:r>
            <a:endParaRPr lang="en-GB" sz="1600" dirty="0" smtClean="0">
              <a:solidFill>
                <a:srgbClr val="7030A0"/>
              </a:solidFill>
              <a:latin typeface="Comic Sans MS" panose="030F0702030302020204" pitchFamily="66" charset="0"/>
            </a:endParaRPr>
          </a:p>
          <a:p>
            <a:pPr algn="ctr"/>
            <a:endParaRPr lang="en-GB" dirty="0"/>
          </a:p>
        </p:txBody>
      </p:sp>
    </p:spTree>
    <p:extLst>
      <p:ext uri="{BB962C8B-B14F-4D97-AF65-F5344CB8AC3E}">
        <p14:creationId xmlns:p14="http://schemas.microsoft.com/office/powerpoint/2010/main" val="221088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097" y="29217"/>
            <a:ext cx="11299036" cy="523220"/>
          </a:xfrm>
          <a:prstGeom prst="rect">
            <a:avLst/>
          </a:prstGeom>
        </p:spPr>
        <p:txBody>
          <a:bodyPr wrap="square">
            <a:spAutoFit/>
          </a:bodyPr>
          <a:lstStyle/>
          <a:p>
            <a:r>
              <a:rPr lang="en-US" sz="2800" b="1" dirty="0"/>
              <a:t>Art and craft – making </a:t>
            </a:r>
            <a:r>
              <a:rPr lang="en-US" sz="2800" b="1" dirty="0" smtClean="0"/>
              <a:t>flying insects</a:t>
            </a:r>
            <a:r>
              <a:rPr lang="en-US" sz="2800" b="1" dirty="0"/>
              <a:t>. Summer </a:t>
            </a:r>
            <a:r>
              <a:rPr lang="en-US" sz="2800" b="1" dirty="0" smtClean="0"/>
              <a:t>paintings.</a:t>
            </a:r>
            <a:endParaRPr lang="en-GB" sz="2800" b="1" dirty="0"/>
          </a:p>
        </p:txBody>
      </p:sp>
      <p:sp>
        <p:nvSpPr>
          <p:cNvPr id="3" name="Rectangle 2"/>
          <p:cNvSpPr/>
          <p:nvPr/>
        </p:nvSpPr>
        <p:spPr>
          <a:xfrm>
            <a:off x="351098" y="675548"/>
            <a:ext cx="10795322" cy="923330"/>
          </a:xfrm>
          <a:prstGeom prst="rect">
            <a:avLst/>
          </a:prstGeom>
        </p:spPr>
        <p:txBody>
          <a:bodyPr wrap="square">
            <a:spAutoFit/>
          </a:bodyPr>
          <a:lstStyle/>
          <a:p>
            <a:r>
              <a:rPr lang="en-GB" dirty="0">
                <a:hlinkClick r:id="rId2"/>
              </a:rPr>
              <a:t>https://</a:t>
            </a:r>
            <a:r>
              <a:rPr lang="en-GB" dirty="0" smtClean="0">
                <a:hlinkClick r:id="rId2"/>
              </a:rPr>
              <a:t>www.twinkl.co.uk/resource/t-t-18828-incy-wincy-spider-prop</a:t>
            </a:r>
          </a:p>
          <a:p>
            <a:r>
              <a:rPr lang="en-GB" dirty="0" smtClean="0">
                <a:hlinkClick r:id="rId2"/>
              </a:rPr>
              <a:t>-craft-instructions-powerpoint</a:t>
            </a:r>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193" y="675548"/>
            <a:ext cx="3197807" cy="1598904"/>
          </a:xfrm>
          <a:prstGeom prst="rect">
            <a:avLst/>
          </a:prstGeom>
        </p:spPr>
      </p:pic>
      <p:pic>
        <p:nvPicPr>
          <p:cNvPr id="5" name="Picture 4"/>
          <p:cNvPicPr>
            <a:picLocks noChangeAspect="1"/>
          </p:cNvPicPr>
          <p:nvPr/>
        </p:nvPicPr>
        <p:blipFill rotWithShape="1">
          <a:blip r:embed="rId4"/>
          <a:srcRect l="28946" t="12618" r="12785" b="10325"/>
          <a:stretch/>
        </p:blipFill>
        <p:spPr>
          <a:xfrm>
            <a:off x="351097" y="1721989"/>
            <a:ext cx="3183038" cy="2366625"/>
          </a:xfrm>
          <a:prstGeom prst="rect">
            <a:avLst/>
          </a:prstGeom>
        </p:spPr>
      </p:pic>
      <p:sp>
        <p:nvSpPr>
          <p:cNvPr id="6" name="Rectangle 5"/>
          <p:cNvSpPr/>
          <p:nvPr/>
        </p:nvSpPr>
        <p:spPr>
          <a:xfrm>
            <a:off x="3742480" y="2274452"/>
            <a:ext cx="8248891" cy="923330"/>
          </a:xfrm>
          <a:prstGeom prst="rect">
            <a:avLst/>
          </a:prstGeom>
        </p:spPr>
        <p:txBody>
          <a:bodyPr wrap="square">
            <a:spAutoFit/>
          </a:bodyPr>
          <a:lstStyle/>
          <a:p>
            <a:r>
              <a:rPr lang="en-GB" dirty="0">
                <a:hlinkClick r:id="rId5"/>
              </a:rPr>
              <a:t>https://</a:t>
            </a:r>
            <a:r>
              <a:rPr lang="en-GB" dirty="0" smtClean="0">
                <a:hlinkClick r:id="rId5"/>
              </a:rPr>
              <a:t>www.twinkl.co.uk/resource/t-t-18819-fingerprint-minibeast-garden-craft-instructions-powerpoint</a:t>
            </a:r>
            <a:endParaRPr lang="en-GB" dirty="0" smtClean="0"/>
          </a:p>
          <a:p>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8845" y="3873356"/>
            <a:ext cx="2810933" cy="21082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379" y="4474841"/>
            <a:ext cx="3388101" cy="184308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760" y="3522134"/>
            <a:ext cx="4547286" cy="3006470"/>
          </a:xfrm>
          <a:prstGeom prst="rect">
            <a:avLst/>
          </a:prstGeom>
        </p:spPr>
      </p:pic>
    </p:spTree>
    <p:extLst>
      <p:ext uri="{BB962C8B-B14F-4D97-AF65-F5344CB8AC3E}">
        <p14:creationId xmlns:p14="http://schemas.microsoft.com/office/powerpoint/2010/main" val="399413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gb" dirty="0" smtClean="0"/>
              <a:t>Can you create a summer painting?</a:t>
            </a:r>
            <a:endParaRPr lang="en-gb" dirty="0"/>
          </a:p>
        </p:txBody>
      </p:sp>
      <p:pic>
        <p:nvPicPr>
          <p:cNvPr id="3" name="Picture Placeholder 2"/>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115" r="1115"/>
          <a:stretch>
            <a:fillRect/>
          </a:stretch>
        </p:blipFill>
        <p:spPr/>
      </p:pic>
      <p:sp>
        <p:nvSpPr>
          <p:cNvPr id="9" name="Text Placeholder 8"/>
          <p:cNvSpPr>
            <a:spLocks noGrp="1"/>
          </p:cNvSpPr>
          <p:nvPr>
            <p:ph type="body" sz="half" idx="2"/>
          </p:nvPr>
        </p:nvSpPr>
        <p:spPr/>
        <p:txBody>
          <a:bodyPr rtlCol="0"/>
          <a:lstStyle/>
          <a:p>
            <a:pPr rtl="0"/>
            <a:r>
              <a:rPr lang="en-US" dirty="0" smtClean="0"/>
              <a:t>A beach scene?</a:t>
            </a:r>
            <a:endParaRPr lang="en-US" dirty="0"/>
          </a:p>
        </p:txBody>
      </p:sp>
      <p:sp>
        <p:nvSpPr>
          <p:cNvPr id="13" name="Text Placeholder 12"/>
          <p:cNvSpPr>
            <a:spLocks noGrp="1"/>
          </p:cNvSpPr>
          <p:nvPr>
            <p:ph type="body" sz="half" idx="21"/>
          </p:nvPr>
        </p:nvSpPr>
        <p:spPr/>
        <p:txBody>
          <a:bodyPr rtlCol="0"/>
          <a:lstStyle/>
          <a:p>
            <a:pPr rtl="0"/>
            <a:r>
              <a:rPr lang="en-US" dirty="0" smtClean="0"/>
              <a:t>The beautiful sea side?</a:t>
            </a:r>
            <a:endParaRPr lang="en-US" dirty="0"/>
          </a:p>
        </p:txBody>
      </p:sp>
      <p:pic>
        <p:nvPicPr>
          <p:cNvPr id="7" name="Picture Placeholder 6"/>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9412" b="9412"/>
          <a:stretch>
            <a:fillRect/>
          </a:stretch>
        </p:blipFill>
        <p:spPr>
          <a:xfrm>
            <a:off x="8280954" y="1907001"/>
            <a:ext cx="2599456" cy="2657403"/>
          </a:xfrm>
        </p:spPr>
      </p:pic>
      <p:sp>
        <p:nvSpPr>
          <p:cNvPr id="14" name="Text Placeholder 13"/>
          <p:cNvSpPr>
            <a:spLocks noGrp="1"/>
          </p:cNvSpPr>
          <p:nvPr>
            <p:ph type="body" sz="half" idx="22"/>
          </p:nvPr>
        </p:nvSpPr>
        <p:spPr/>
        <p:txBody>
          <a:bodyPr rtlCol="0"/>
          <a:lstStyle/>
          <a:p>
            <a:pPr rtl="0"/>
            <a:r>
              <a:rPr lang="en-US" dirty="0" smtClean="0"/>
              <a:t>A summer sky?</a:t>
            </a:r>
            <a:endParaRPr lang="en-US" dirty="0"/>
          </a:p>
        </p:txBody>
      </p:sp>
      <p:pic>
        <p:nvPicPr>
          <p:cNvPr id="6" name="Picture Placeholder 5"/>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3315" r="133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Gardening Week	</a:t>
            </a:r>
            <a:endParaRPr lang="en-GB" dirty="0"/>
          </a:p>
        </p:txBody>
      </p:sp>
      <p:sp>
        <p:nvSpPr>
          <p:cNvPr id="3" name="Content Placeholder 2"/>
          <p:cNvSpPr>
            <a:spLocks noGrp="1"/>
          </p:cNvSpPr>
          <p:nvPr>
            <p:ph idx="1"/>
          </p:nvPr>
        </p:nvSpPr>
        <p:spPr>
          <a:xfrm>
            <a:off x="1065214" y="1752600"/>
            <a:ext cx="6453186" cy="4229100"/>
          </a:xfrm>
        </p:spPr>
        <p:txBody>
          <a:bodyPr>
            <a:normAutofit/>
          </a:bodyPr>
          <a:lstStyle/>
          <a:p>
            <a:r>
              <a:rPr lang="en-GB" dirty="0"/>
              <a:t>Fermanagh and </a:t>
            </a:r>
            <a:r>
              <a:rPr lang="en-GB" dirty="0" err="1"/>
              <a:t>Omagh</a:t>
            </a:r>
            <a:r>
              <a:rPr lang="en-GB" dirty="0"/>
              <a:t> District Council is celebrating National Gardening Week by giving away a free packet of wildflower seeds to families who want to grow a bee bed and help wildlife in their garden</a:t>
            </a:r>
            <a:r>
              <a:rPr lang="en-GB" dirty="0" smtClean="0"/>
              <a:t>.</a:t>
            </a:r>
          </a:p>
          <a:p>
            <a:r>
              <a:rPr lang="en-GB" dirty="0"/>
              <a:t>To register for your free packet of seeds please click on this link,  </a:t>
            </a:r>
            <a:r>
              <a:rPr lang="en-GB" dirty="0">
                <a:hlinkClick r:id="rId2"/>
              </a:rPr>
              <a:t>https://form.jotform.com/201172565524047</a:t>
            </a:r>
            <a:r>
              <a:rPr lang="en-GB" dirty="0"/>
              <a:t> to complete the request form.</a:t>
            </a:r>
          </a:p>
        </p:txBody>
      </p:sp>
      <p:pic>
        <p:nvPicPr>
          <p:cNvPr id="4" name="Picture 3" descr="misc plant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294" y="5087839"/>
            <a:ext cx="2807640" cy="1984650"/>
          </a:xfrm>
          <a:prstGeom prst="rect">
            <a:avLst/>
          </a:prstGeom>
        </p:spPr>
      </p:pic>
      <p:pic>
        <p:nvPicPr>
          <p:cNvPr id="5" name="Picture 4" descr="Spring Flowers Grass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422" y="3595864"/>
            <a:ext cx="6096000" cy="3476625"/>
          </a:xfrm>
          <a:prstGeom prst="rect">
            <a:avLst/>
          </a:prstGeom>
        </p:spPr>
      </p:pic>
      <p:pic>
        <p:nvPicPr>
          <p:cNvPr id="6" name="Picture 5" descr="Clipart - Garden anim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313" y="1125920"/>
            <a:ext cx="3784922" cy="1980776"/>
          </a:xfrm>
          <a:prstGeom prst="rect">
            <a:avLst/>
          </a:prstGeom>
        </p:spPr>
      </p:pic>
    </p:spTree>
    <p:extLst>
      <p:ext uri="{BB962C8B-B14F-4D97-AF65-F5344CB8AC3E}">
        <p14:creationId xmlns:p14="http://schemas.microsoft.com/office/powerpoint/2010/main" val="1636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Custom 2">
      <a:majorFont>
        <a:latin typeface="SassoonPrimaryInfant"/>
        <a:ea typeface=""/>
        <a:cs typeface=""/>
      </a:majorFont>
      <a:minorFont>
        <a:latin typeface="SassoonPrimaryInf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1  june homelearning" id="{00A616CB-B7C4-4202-96BA-C146CD275707}" vid="{1C6E34C5-866E-4F73-89DC-F37E664BDA41}"/>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p1  june homelearning</Template>
  <TotalTime>770</TotalTime>
  <Words>553</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Comic Sans MS</vt:lpstr>
      <vt:lpstr>SassoonPrimaryInfant</vt:lpstr>
      <vt:lpstr>Segoe Print</vt:lpstr>
      <vt:lpstr>Nature Illustration 16x9</vt:lpstr>
      <vt:lpstr>P1 June Homelearning</vt:lpstr>
      <vt:lpstr>June P1 learning overview</vt:lpstr>
      <vt:lpstr>Hello girls and boys, </vt:lpstr>
      <vt:lpstr>Let’s Play!</vt:lpstr>
      <vt:lpstr>PowerPoint Presentation</vt:lpstr>
      <vt:lpstr>Small world Play:  Airport</vt:lpstr>
      <vt:lpstr>PowerPoint Presentation</vt:lpstr>
      <vt:lpstr>Can you create a summer painting?</vt:lpstr>
      <vt:lpstr>Gardening Week </vt:lpstr>
      <vt:lpstr>PowerPoint Presentation</vt:lpstr>
      <vt:lpstr>PowerPoint Presentation</vt:lpstr>
      <vt:lpstr>Minibeasts.  Can you sort out the minibeasts on the next slide?  You will need to group all the mini beasts that have legs and the minibeasts that don’t.</vt:lpstr>
      <vt:lpstr>PowerPoint Presentation</vt:lpstr>
      <vt:lpstr>PowerPoint Presentation</vt:lpstr>
      <vt:lpstr>Can you make your own parachute?</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 June Homelearning</dc:title>
  <dc:creator>M Doherty</dc:creator>
  <cp:lastModifiedBy>M Doherty</cp:lastModifiedBy>
  <cp:revision>15</cp:revision>
  <dcterms:created xsi:type="dcterms:W3CDTF">2020-06-01T10:52:27Z</dcterms:created>
  <dcterms:modified xsi:type="dcterms:W3CDTF">2020-06-03T21:46:27Z</dcterms:modified>
</cp:coreProperties>
</file>